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44" r:id="rId3"/>
    <p:sldId id="329" r:id="rId4"/>
    <p:sldId id="258" r:id="rId5"/>
    <p:sldId id="332" r:id="rId6"/>
    <p:sldId id="260" r:id="rId7"/>
    <p:sldId id="261" r:id="rId8"/>
    <p:sldId id="330" r:id="rId9"/>
    <p:sldId id="263" r:id="rId10"/>
    <p:sldId id="264" r:id="rId11"/>
    <p:sldId id="338" r:id="rId12"/>
    <p:sldId id="339" r:id="rId13"/>
    <p:sldId id="340" r:id="rId14"/>
    <p:sldId id="341" r:id="rId15"/>
    <p:sldId id="342" r:id="rId16"/>
    <p:sldId id="267" r:id="rId17"/>
    <p:sldId id="343" r:id="rId18"/>
    <p:sldId id="259" r:id="rId19"/>
    <p:sldId id="327" r:id="rId20"/>
    <p:sldId id="331" r:id="rId21"/>
    <p:sldId id="328" r:id="rId22"/>
    <p:sldId id="268"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333" r:id="rId37"/>
    <p:sldId id="335" r:id="rId38"/>
    <p:sldId id="283" r:id="rId39"/>
    <p:sldId id="284" r:id="rId40"/>
    <p:sldId id="285" r:id="rId41"/>
    <p:sldId id="286" r:id="rId42"/>
    <p:sldId id="287" r:id="rId43"/>
    <p:sldId id="288" r:id="rId44"/>
    <p:sldId id="289" r:id="rId45"/>
    <p:sldId id="291" r:id="rId46"/>
    <p:sldId id="336" r:id="rId47"/>
    <p:sldId id="337" r:id="rId48"/>
    <p:sldId id="292" r:id="rId49"/>
    <p:sldId id="293" r:id="rId50"/>
    <p:sldId id="294" r:id="rId51"/>
    <p:sldId id="295" r:id="rId52"/>
    <p:sldId id="296" r:id="rId53"/>
    <p:sldId id="297" r:id="rId54"/>
    <p:sldId id="298" r:id="rId55"/>
    <p:sldId id="299"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42" d="100"/>
          <a:sy n="142"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62" name="Shape 4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52958399"/>
      </p:ext>
    </p:extLst>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452055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_2">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08" name="Body Level One…"/>
          <p:cNvSpPr txBox="1">
            <a:spLocks noGrp="1"/>
          </p:cNvSpPr>
          <p:nvPr>
            <p:ph type="body" sz="quarter" idx="1"/>
          </p:nvPr>
        </p:nvSpPr>
        <p:spPr>
          <a:xfrm>
            <a:off x="311699" y="2834125"/>
            <a:ext cx="8520602" cy="7926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ody Copy">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320275" y="517574"/>
            <a:ext cx="8407500" cy="459302"/>
          </a:xfrm>
          <a:prstGeom prst="rect">
            <a:avLst/>
          </a:prstGeom>
        </p:spPr>
        <p:txBody>
          <a:bodyPr/>
          <a:lstStyle/>
          <a:p>
            <a:r>
              <a:t>Title Text</a:t>
            </a:r>
          </a:p>
        </p:txBody>
      </p:sp>
      <p:sp>
        <p:nvSpPr>
          <p:cNvPr id="117" name="Body Level One…"/>
          <p:cNvSpPr txBox="1">
            <a:spLocks noGrp="1"/>
          </p:cNvSpPr>
          <p:nvPr>
            <p:ph type="body" idx="1"/>
          </p:nvPr>
        </p:nvSpPr>
        <p:spPr>
          <a:xfrm>
            <a:off x="320275" y="941000"/>
            <a:ext cx="8362200" cy="3775501"/>
          </a:xfrm>
          <a:prstGeom prst="rect">
            <a:avLst/>
          </a:prstGeom>
        </p:spPr>
        <p:txBody>
          <a:bodyPr/>
          <a:lstStyle>
            <a:lvl1pPr>
              <a:buClrTx/>
              <a:buSzTx/>
              <a:buNone/>
            </a:lvl1pPr>
            <a:lvl2pPr>
              <a:buClrTx/>
              <a:buSzTx/>
              <a:buNone/>
            </a:lvl2pPr>
            <a:lvl3pPr>
              <a:buClrTx/>
              <a:buSzTx/>
              <a:buNone/>
            </a:lvl3pPr>
            <a:lvl4pPr>
              <a:buClrTx/>
              <a:buSzTx/>
              <a:buNone/>
            </a:lvl4pPr>
            <a:lvl5pPr>
              <a:buClrTx/>
              <a:buSzTx/>
              <a:buNone/>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726291" y="4762675"/>
            <a:ext cx="379192" cy="367950"/>
          </a:xfrm>
          <a:prstGeom prst="rect">
            <a:avLst/>
          </a:prstGeom>
        </p:spPr>
        <p:txBody>
          <a:bodyPr/>
          <a:lstStyle>
            <a:lvl1pPr>
              <a:defRPr sz="13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1">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320275" y="517574"/>
            <a:ext cx="8407500" cy="459302"/>
          </a:xfrm>
          <a:prstGeom prst="rect">
            <a:avLst/>
          </a:prstGeom>
        </p:spPr>
        <p:txBody>
          <a:bodyPr/>
          <a:lstStyle/>
          <a:p>
            <a:r>
              <a:t>Title Text</a:t>
            </a:r>
          </a:p>
        </p:txBody>
      </p:sp>
      <p:sp>
        <p:nvSpPr>
          <p:cNvPr id="126"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Black">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302517" y="548200"/>
            <a:ext cx="8311801" cy="1852200"/>
          </a:xfrm>
          <a:prstGeom prst="rect">
            <a:avLst/>
          </a:prstGeom>
        </p:spPr>
        <p:txBody>
          <a:bodyPr/>
          <a:lstStyle>
            <a:lvl1pPr>
              <a:defRPr sz="4800" b="1">
                <a:solidFill>
                  <a:srgbClr val="F3F3F3"/>
                </a:solidFill>
                <a:latin typeface="Oswald"/>
                <a:ea typeface="Oswald"/>
                <a:cs typeface="Oswald"/>
                <a:sym typeface="Oswald"/>
              </a:defRPr>
            </a:lvl1pPr>
          </a:lstStyle>
          <a:p>
            <a:r>
              <a:t>Title Text</a:t>
            </a:r>
          </a:p>
        </p:txBody>
      </p:sp>
      <p:sp>
        <p:nvSpPr>
          <p:cNvPr id="134" name="Shape 62"/>
          <p:cNvSpPr/>
          <p:nvPr/>
        </p:nvSpPr>
        <p:spPr>
          <a:xfrm>
            <a:off x="416100" y="349374"/>
            <a:ext cx="8272799" cy="130800"/>
          </a:xfrm>
          <a:prstGeom prst="rect">
            <a:avLst/>
          </a:prstGeom>
          <a:solidFill>
            <a:srgbClr val="FFFFFF"/>
          </a:solidFill>
          <a:ln w="12700">
            <a:miter lim="400000"/>
          </a:ln>
        </p:spPr>
        <p:txBody>
          <a:bodyPr lIns="45719" rIns="45719" anchor="ctr"/>
          <a:lstStyle/>
          <a:p>
            <a:endParaRPr/>
          </a:p>
        </p:txBody>
      </p:sp>
      <p:sp>
        <p:nvSpPr>
          <p:cNvPr id="135" name="Shape 63"/>
          <p:cNvSpPr txBox="1"/>
          <p:nvPr/>
        </p:nvSpPr>
        <p:spPr>
          <a:xfrm>
            <a:off x="272500" y="4709350"/>
            <a:ext cx="84075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800" b="1">
                <a:solidFill>
                  <a:srgbClr val="FFFFFF"/>
                </a:solidFill>
                <a:latin typeface="Oswald"/>
                <a:ea typeface="Oswald"/>
                <a:cs typeface="Oswald"/>
                <a:sym typeface="Oswald"/>
              </a:defRPr>
            </a:pPr>
            <a:r>
              <a:t>WELCOME TO GA</a:t>
            </a:r>
          </a:p>
          <a:p>
            <a:pPr>
              <a:defRPr sz="800" b="1">
                <a:solidFill>
                  <a:srgbClr val="FFFFFF"/>
                </a:solidFill>
                <a:latin typeface="Oswald"/>
                <a:ea typeface="Oswald"/>
                <a:cs typeface="Oswald"/>
                <a:sym typeface="Oswald"/>
              </a:defRPr>
            </a:pPr>
            <a:r>
              <a:t>GENERAL ASSEMBLY</a:t>
            </a:r>
          </a:p>
        </p:txBody>
      </p:sp>
      <p:sp>
        <p:nvSpPr>
          <p:cNvPr id="136" name="Shape 64"/>
          <p:cNvSpPr/>
          <p:nvPr/>
        </p:nvSpPr>
        <p:spPr>
          <a:xfrm>
            <a:off x="368200" y="4736805"/>
            <a:ext cx="8311799" cy="1"/>
          </a:xfrm>
          <a:prstGeom prst="line">
            <a:avLst/>
          </a:prstGeom>
          <a:ln>
            <a:solidFill>
              <a:srgbClr val="FFFFFF"/>
            </a:solidFill>
          </a:ln>
        </p:spPr>
        <p:txBody>
          <a:bodyPr lIns="45719" rIns="45719"/>
          <a:lstStyle/>
          <a:p>
            <a:endParaRPr/>
          </a:p>
        </p:txBody>
      </p:sp>
      <p:pic>
        <p:nvPicPr>
          <p:cNvPr id="137" name="Shape 65" descr="Shape 65"/>
          <p:cNvPicPr>
            <a:picLocks noChangeAspect="1"/>
          </p:cNvPicPr>
          <p:nvPr/>
        </p:nvPicPr>
        <p:blipFill>
          <a:blip r:embed="rId2">
            <a:extLst/>
          </a:blip>
          <a:stretch>
            <a:fillRect/>
          </a:stretch>
        </p:blipFill>
        <p:spPr>
          <a:xfrm>
            <a:off x="8469249" y="4793524"/>
            <a:ext cx="210751" cy="210751"/>
          </a:xfrm>
          <a:prstGeom prst="rect">
            <a:avLst/>
          </a:prstGeom>
          <a:ln w="12700">
            <a:miter lim="400000"/>
          </a:ln>
        </p:spPr>
      </p:pic>
      <p:sp>
        <p:nvSpPr>
          <p:cNvPr id="138"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
        <p:cNvGrpSpPr/>
        <p:nvPr/>
      </p:nvGrpSpPr>
      <p:grpSpPr>
        <a:xfrm>
          <a:off x="0" y="0"/>
          <a:ext cx="0" cy="0"/>
          <a:chOff x="0" y="0"/>
          <a:chExt cx="0" cy="0"/>
        </a:xfrm>
      </p:grpSpPr>
      <p:pic>
        <p:nvPicPr>
          <p:cNvPr id="145" name="Shape 70" descr="Shape 70"/>
          <p:cNvPicPr>
            <a:picLocks noChangeAspect="1"/>
          </p:cNvPicPr>
          <p:nvPr/>
        </p:nvPicPr>
        <p:blipFill>
          <a:blip r:embed="rId2">
            <a:extLst/>
          </a:blip>
          <a:stretch>
            <a:fillRect/>
          </a:stretch>
        </p:blipFill>
        <p:spPr>
          <a:xfrm>
            <a:off x="446483" y="536712"/>
            <a:ext cx="1991100" cy="214801"/>
          </a:xfrm>
          <a:prstGeom prst="rect">
            <a:avLst/>
          </a:prstGeom>
          <a:ln w="12700">
            <a:miter lim="400000"/>
          </a:ln>
        </p:spPr>
      </p:pic>
      <p:sp>
        <p:nvSpPr>
          <p:cNvPr id="146"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hapter">
    <p:bg>
      <p:bgPr>
        <a:solidFill>
          <a:srgbClr val="1EC9C6"/>
        </a:solidFill>
        <a:effectLst/>
      </p:bgPr>
    </p:bg>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Text, 1 Column">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46483" y="398747"/>
            <a:ext cx="8250902" cy="501001"/>
          </a:xfrm>
          <a:prstGeom prst="rect">
            <a:avLst/>
          </a:prstGeom>
        </p:spPr>
        <p:txBody>
          <a:bodyPr lIns="64324" tIns="64324" rIns="64324" bIns="64324"/>
          <a:lstStyle>
            <a:lvl1pPr>
              <a:lnSpc>
                <a:spcPct val="92592"/>
              </a:lnSpc>
              <a:defRPr sz="2500" b="1">
                <a:latin typeface="Proxima Nova"/>
                <a:ea typeface="Proxima Nova"/>
                <a:cs typeface="Proxima Nova"/>
                <a:sym typeface="Proxima Nova"/>
              </a:defRPr>
            </a:lvl1pPr>
          </a:lstStyle>
          <a:p>
            <a:r>
              <a:t>Title Text</a:t>
            </a:r>
          </a:p>
        </p:txBody>
      </p:sp>
      <p:sp>
        <p:nvSpPr>
          <p:cNvPr id="161" name="Body Level One…"/>
          <p:cNvSpPr txBox="1">
            <a:spLocks noGrp="1"/>
          </p:cNvSpPr>
          <p:nvPr>
            <p:ph type="body" idx="1"/>
          </p:nvPr>
        </p:nvSpPr>
        <p:spPr>
          <a:xfrm>
            <a:off x="444414" y="1699591"/>
            <a:ext cx="8250901" cy="2683500"/>
          </a:xfrm>
          <a:prstGeom prst="rect">
            <a:avLst/>
          </a:prstGeom>
        </p:spPr>
        <p:txBody>
          <a:bodyPr lIns="64324" tIns="64324" rIns="64324" bIns="64324"/>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489438" indent="-83038">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822960" indent="-8636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140460" indent="-8636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1479550" indent="-1079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Full Page Image">
    <p:spTree>
      <p:nvGrpSpPr>
        <p:cNvPr id="1" name=""/>
        <p:cNvGrpSpPr/>
        <p:nvPr/>
      </p:nvGrpSpPr>
      <p:grpSpPr>
        <a:xfrm>
          <a:off x="0" y="0"/>
          <a:ext cx="0" cy="0"/>
          <a:chOff x="0" y="0"/>
          <a:chExt cx="0" cy="0"/>
        </a:xfrm>
      </p:grpSpPr>
      <p:sp>
        <p:nvSpPr>
          <p:cNvPr id="169" name="Body Level One…"/>
          <p:cNvSpPr txBox="1">
            <a:spLocks noGrp="1"/>
          </p:cNvSpPr>
          <p:nvPr>
            <p:ph type="body" idx="1"/>
          </p:nvPr>
        </p:nvSpPr>
        <p:spPr>
          <a:xfrm>
            <a:off x="223241" y="223630"/>
            <a:ext cx="8697602" cy="4696201"/>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170" name="Title Text"/>
          <p:cNvSpPr txBox="1">
            <a:spLocks noGrp="1"/>
          </p:cNvSpPr>
          <p:nvPr>
            <p:ph type="title"/>
          </p:nvPr>
        </p:nvSpPr>
        <p:spPr>
          <a:xfrm>
            <a:off x="446483" y="1037644"/>
            <a:ext cx="8250902" cy="1055400"/>
          </a:xfrm>
          <a:prstGeom prst="rect">
            <a:avLst/>
          </a:prstGeom>
        </p:spPr>
        <p:txBody>
          <a:bodyPr lIns="64324" tIns="64324" rIns="64324" bIns="64324"/>
          <a:lstStyle>
            <a:lvl1pPr>
              <a:lnSpc>
                <a:spcPct val="92592"/>
              </a:lnSpc>
              <a:defRPr sz="2500" b="1">
                <a:latin typeface="Proxima Nova"/>
                <a:ea typeface="Proxima Nova"/>
                <a:cs typeface="Proxima Nova"/>
                <a:sym typeface="Proxima Nova"/>
              </a:defRPr>
            </a:lvl1pPr>
          </a:lstStyle>
          <a:p>
            <a:r>
              <a:t>Title Text</a:t>
            </a:r>
          </a:p>
        </p:txBody>
      </p:sp>
      <p:sp>
        <p:nvSpPr>
          <p:cNvPr id="171"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Exercise">
    <p:spTree>
      <p:nvGrpSpPr>
        <p:cNvPr id="1" name=""/>
        <p:cNvGrpSpPr/>
        <p:nvPr/>
      </p:nvGrpSpPr>
      <p:grpSpPr>
        <a:xfrm>
          <a:off x="0" y="0"/>
          <a:ext cx="0" cy="0"/>
          <a:chOff x="0" y="0"/>
          <a:chExt cx="0" cy="0"/>
        </a:xfrm>
      </p:grpSpPr>
      <p:sp>
        <p:nvSpPr>
          <p:cNvPr id="178" name="Shape 85"/>
          <p:cNvSpPr txBox="1"/>
          <p:nvPr/>
        </p:nvSpPr>
        <p:spPr>
          <a:xfrm>
            <a:off x="446483" y="1681700"/>
            <a:ext cx="2625302"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700" b="1">
                <a:latin typeface="Source Sans Pro"/>
                <a:ea typeface="Source Sans Pro"/>
                <a:cs typeface="Source Sans Pro"/>
                <a:sym typeface="Source Sans Pro"/>
              </a:defRPr>
            </a:lvl1pPr>
          </a:lstStyle>
          <a:p>
            <a:r>
              <a:t>KEY OBJECTIVE(S)</a:t>
            </a:r>
          </a:p>
        </p:txBody>
      </p:sp>
      <p:sp>
        <p:nvSpPr>
          <p:cNvPr id="179" name="Shape 86"/>
          <p:cNvSpPr txBox="1"/>
          <p:nvPr/>
        </p:nvSpPr>
        <p:spPr>
          <a:xfrm>
            <a:off x="3259335" y="1681700"/>
            <a:ext cx="2625301"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AGENDA</a:t>
            </a:r>
          </a:p>
        </p:txBody>
      </p:sp>
      <p:sp>
        <p:nvSpPr>
          <p:cNvPr id="180" name="Shape 87"/>
          <p:cNvSpPr txBox="1"/>
          <p:nvPr/>
        </p:nvSpPr>
        <p:spPr>
          <a:xfrm>
            <a:off x="3259335" y="3774880"/>
            <a:ext cx="5447101"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RESOURCES</a:t>
            </a:r>
          </a:p>
        </p:txBody>
      </p:sp>
      <p:sp>
        <p:nvSpPr>
          <p:cNvPr id="181" name="Shape 88"/>
          <p:cNvSpPr txBox="1"/>
          <p:nvPr/>
        </p:nvSpPr>
        <p:spPr>
          <a:xfrm>
            <a:off x="446483" y="3774880"/>
            <a:ext cx="2625302"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DELIVERABLE</a:t>
            </a:r>
          </a:p>
        </p:txBody>
      </p:sp>
      <p:sp>
        <p:nvSpPr>
          <p:cNvPr id="182"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ase Study">
    <p:spTree>
      <p:nvGrpSpPr>
        <p:cNvPr id="1" name=""/>
        <p:cNvGrpSpPr/>
        <p:nvPr/>
      </p:nvGrpSpPr>
      <p:grpSpPr>
        <a:xfrm>
          <a:off x="0" y="0"/>
          <a:ext cx="0" cy="0"/>
          <a:chOff x="0" y="0"/>
          <a:chExt cx="0" cy="0"/>
        </a:xfrm>
      </p:grpSpPr>
      <p:sp>
        <p:nvSpPr>
          <p:cNvPr id="189" name="Shape 94"/>
          <p:cNvSpPr txBox="1"/>
          <p:nvPr/>
        </p:nvSpPr>
        <p:spPr>
          <a:xfrm>
            <a:off x="446483" y="1681700"/>
            <a:ext cx="2625302"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SUMMARY</a:t>
            </a:r>
          </a:p>
        </p:txBody>
      </p:sp>
      <p:sp>
        <p:nvSpPr>
          <p:cNvPr id="190" name="Shape 95"/>
          <p:cNvSpPr txBox="1"/>
          <p:nvPr/>
        </p:nvSpPr>
        <p:spPr>
          <a:xfrm>
            <a:off x="6072187" y="1681700"/>
            <a:ext cx="2625301"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KEY CHALLENGE / QUESTION</a:t>
            </a:r>
          </a:p>
        </p:txBody>
      </p:sp>
      <p:sp>
        <p:nvSpPr>
          <p:cNvPr id="191"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ntent: IMAC">
    <p:spTree>
      <p:nvGrpSpPr>
        <p:cNvPr id="1" name=""/>
        <p:cNvGrpSpPr/>
        <p:nvPr/>
      </p:nvGrpSpPr>
      <p:grpSpPr>
        <a:xfrm>
          <a:off x="0" y="0"/>
          <a:ext cx="0" cy="0"/>
          <a:chOff x="0" y="0"/>
          <a:chExt cx="0" cy="0"/>
        </a:xfrm>
      </p:grpSpPr>
      <p:pic>
        <p:nvPicPr>
          <p:cNvPr id="198" name="Shape 97" descr="Shape 97"/>
          <p:cNvPicPr>
            <a:picLocks noChangeAspect="1"/>
          </p:cNvPicPr>
          <p:nvPr/>
        </p:nvPicPr>
        <p:blipFill>
          <a:blip r:embed="rId2">
            <a:extLst/>
          </a:blip>
          <a:stretch>
            <a:fillRect/>
          </a:stretch>
        </p:blipFill>
        <p:spPr>
          <a:xfrm>
            <a:off x="2330648" y="1095490"/>
            <a:ext cx="4473000" cy="3631802"/>
          </a:xfrm>
          <a:prstGeom prst="rect">
            <a:avLst/>
          </a:prstGeom>
          <a:ln w="12700">
            <a:miter lim="400000"/>
          </a:ln>
        </p:spPr>
      </p:pic>
      <p:sp>
        <p:nvSpPr>
          <p:cNvPr id="199" name="Body Level One…"/>
          <p:cNvSpPr txBox="1">
            <a:spLocks noGrp="1"/>
          </p:cNvSpPr>
          <p:nvPr>
            <p:ph type="body" sz="half" idx="1"/>
          </p:nvPr>
        </p:nvSpPr>
        <p:spPr>
          <a:xfrm>
            <a:off x="2536031" y="1270220"/>
            <a:ext cx="4098600" cy="2316601"/>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ontent: MAC Book Pro">
    <p:spTree>
      <p:nvGrpSpPr>
        <p:cNvPr id="1" name=""/>
        <p:cNvGrpSpPr/>
        <p:nvPr/>
      </p:nvGrpSpPr>
      <p:grpSpPr>
        <a:xfrm>
          <a:off x="0" y="0"/>
          <a:ext cx="0" cy="0"/>
          <a:chOff x="0" y="0"/>
          <a:chExt cx="0" cy="0"/>
        </a:xfrm>
      </p:grpSpPr>
      <p:pic>
        <p:nvPicPr>
          <p:cNvPr id="207" name="Shape 102" descr="Shape 102"/>
          <p:cNvPicPr>
            <a:picLocks noChangeAspect="1"/>
          </p:cNvPicPr>
          <p:nvPr/>
        </p:nvPicPr>
        <p:blipFill>
          <a:blip r:embed="rId2">
            <a:extLst/>
          </a:blip>
          <a:stretch>
            <a:fillRect/>
          </a:stretch>
        </p:blipFill>
        <p:spPr>
          <a:xfrm>
            <a:off x="1965087" y="1096067"/>
            <a:ext cx="5153102" cy="3612302"/>
          </a:xfrm>
          <a:prstGeom prst="rect">
            <a:avLst/>
          </a:prstGeom>
          <a:ln w="12700">
            <a:miter lim="400000"/>
          </a:ln>
        </p:spPr>
      </p:pic>
      <p:sp>
        <p:nvSpPr>
          <p:cNvPr id="208" name="Body Level One…"/>
          <p:cNvSpPr txBox="1">
            <a:spLocks noGrp="1"/>
          </p:cNvSpPr>
          <p:nvPr>
            <p:ph type="body" sz="quarter" idx="1"/>
          </p:nvPr>
        </p:nvSpPr>
        <p:spPr>
          <a:xfrm>
            <a:off x="2643186" y="1297056"/>
            <a:ext cx="3830701" cy="2388300"/>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ntent: IPad">
    <p:spTree>
      <p:nvGrpSpPr>
        <p:cNvPr id="1" name=""/>
        <p:cNvGrpSpPr/>
        <p:nvPr/>
      </p:nvGrpSpPr>
      <p:grpSpPr>
        <a:xfrm>
          <a:off x="0" y="0"/>
          <a:ext cx="0" cy="0"/>
          <a:chOff x="0" y="0"/>
          <a:chExt cx="0" cy="0"/>
        </a:xfrm>
      </p:grpSpPr>
      <p:pic>
        <p:nvPicPr>
          <p:cNvPr id="216" name="Shape 107" descr="Shape 107"/>
          <p:cNvPicPr>
            <a:picLocks noChangeAspect="1"/>
          </p:cNvPicPr>
          <p:nvPr/>
        </p:nvPicPr>
        <p:blipFill>
          <a:blip r:embed="rId2">
            <a:extLst/>
          </a:blip>
          <a:stretch>
            <a:fillRect/>
          </a:stretch>
        </p:blipFill>
        <p:spPr>
          <a:xfrm>
            <a:off x="2205632" y="1064479"/>
            <a:ext cx="4813201" cy="3771602"/>
          </a:xfrm>
          <a:prstGeom prst="rect">
            <a:avLst/>
          </a:prstGeom>
          <a:ln w="12700">
            <a:miter lim="400000"/>
          </a:ln>
        </p:spPr>
      </p:pic>
      <p:sp>
        <p:nvSpPr>
          <p:cNvPr id="217" name="Body Level One…"/>
          <p:cNvSpPr txBox="1">
            <a:spLocks noGrp="1"/>
          </p:cNvSpPr>
          <p:nvPr>
            <p:ph type="body" sz="half" idx="1"/>
          </p:nvPr>
        </p:nvSpPr>
        <p:spPr>
          <a:xfrm>
            <a:off x="2687834" y="1475960"/>
            <a:ext cx="3822002" cy="2880300"/>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218"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ontent: Smart Phones">
    <p:spTree>
      <p:nvGrpSpPr>
        <p:cNvPr id="1" name=""/>
        <p:cNvGrpSpPr/>
        <p:nvPr/>
      </p:nvGrpSpPr>
      <p:grpSpPr>
        <a:xfrm>
          <a:off x="0" y="0"/>
          <a:ext cx="0" cy="0"/>
          <a:chOff x="0" y="0"/>
          <a:chExt cx="0" cy="0"/>
        </a:xfrm>
      </p:grpSpPr>
      <p:pic>
        <p:nvPicPr>
          <p:cNvPr id="225" name="Shape 112" descr="Shape 112"/>
          <p:cNvPicPr>
            <a:picLocks noChangeAspect="1"/>
          </p:cNvPicPr>
          <p:nvPr/>
        </p:nvPicPr>
        <p:blipFill>
          <a:blip r:embed="rId2">
            <a:extLst/>
          </a:blip>
          <a:stretch>
            <a:fillRect/>
          </a:stretch>
        </p:blipFill>
        <p:spPr>
          <a:xfrm>
            <a:off x="714375" y="925269"/>
            <a:ext cx="2843401" cy="4266901"/>
          </a:xfrm>
          <a:prstGeom prst="rect">
            <a:avLst/>
          </a:prstGeom>
          <a:ln w="12700">
            <a:miter lim="400000"/>
          </a:ln>
        </p:spPr>
      </p:pic>
      <p:pic>
        <p:nvPicPr>
          <p:cNvPr id="226" name="Shape 113" descr="Shape 113"/>
          <p:cNvPicPr>
            <a:picLocks noChangeAspect="1"/>
          </p:cNvPicPr>
          <p:nvPr/>
        </p:nvPicPr>
        <p:blipFill>
          <a:blip r:embed="rId3">
            <a:extLst/>
          </a:blip>
          <a:stretch>
            <a:fillRect/>
          </a:stretch>
        </p:blipFill>
        <p:spPr>
          <a:xfrm>
            <a:off x="3286125" y="966082"/>
            <a:ext cx="2598600" cy="3884102"/>
          </a:xfrm>
          <a:prstGeom prst="rect">
            <a:avLst/>
          </a:prstGeom>
          <a:ln w="12700">
            <a:miter lim="400000"/>
          </a:ln>
        </p:spPr>
      </p:pic>
      <p:pic>
        <p:nvPicPr>
          <p:cNvPr id="227" name="Shape 114" descr="Shape 114"/>
          <p:cNvPicPr>
            <a:picLocks noChangeAspect="1"/>
          </p:cNvPicPr>
          <p:nvPr/>
        </p:nvPicPr>
        <p:blipFill>
          <a:blip r:embed="rId4">
            <a:extLst/>
          </a:blip>
          <a:stretch>
            <a:fillRect/>
          </a:stretch>
        </p:blipFill>
        <p:spPr>
          <a:xfrm>
            <a:off x="5982889" y="957137"/>
            <a:ext cx="2098501" cy="3845402"/>
          </a:xfrm>
          <a:prstGeom prst="rect">
            <a:avLst/>
          </a:prstGeom>
          <a:ln w="12700">
            <a:miter lim="400000"/>
          </a:ln>
        </p:spPr>
      </p:pic>
      <p:sp>
        <p:nvSpPr>
          <p:cNvPr id="228" name="Shape 117"/>
          <p:cNvSpPr txBox="1"/>
          <p:nvPr/>
        </p:nvSpPr>
        <p:spPr>
          <a:xfrm>
            <a:off x="3973710" y="2701455"/>
            <a:ext cx="1200901" cy="189146"/>
          </a:xfrm>
          <a:prstGeom prst="rect">
            <a:avLst/>
          </a:prstGeom>
          <a:ln w="12700">
            <a:miter lim="400000"/>
          </a:ln>
          <a:extLst>
            <a:ext uri="{C572A759-6A51-4108-AA02-DFA0A04FC94B}">
              <ma14:wrappingTextBoxFlag xmlns:ma14="http://schemas.microsoft.com/office/mac/drawingml/2011/main" val="1"/>
            </a:ext>
          </a:extLst>
        </p:spPr>
        <p:txBody>
          <a:bodyPr lIns="26799" tIns="26799" rIns="26799" bIns="26799">
            <a:spAutoFit/>
          </a:bodyPr>
          <a:lstStyle>
            <a:lvl1pPr>
              <a:defRPr sz="1000"/>
            </a:lvl1pPr>
          </a:lstStyle>
          <a:p>
            <a:r>
              <a:t>Drag an object here</a:t>
            </a:r>
          </a:p>
        </p:txBody>
      </p:sp>
      <p:sp>
        <p:nvSpPr>
          <p:cNvPr id="229" name="Shape 118"/>
          <p:cNvSpPr txBox="1"/>
          <p:nvPr/>
        </p:nvSpPr>
        <p:spPr>
          <a:xfrm>
            <a:off x="6456164" y="2701455"/>
            <a:ext cx="1200901" cy="189146"/>
          </a:xfrm>
          <a:prstGeom prst="rect">
            <a:avLst/>
          </a:prstGeom>
          <a:ln w="12700">
            <a:miter lim="400000"/>
          </a:ln>
          <a:extLst>
            <a:ext uri="{C572A759-6A51-4108-AA02-DFA0A04FC94B}">
              <ma14:wrappingTextBoxFlag xmlns:ma14="http://schemas.microsoft.com/office/mac/drawingml/2011/main" val="1"/>
            </a:ext>
          </a:extLst>
        </p:spPr>
        <p:txBody>
          <a:bodyPr lIns="26799" tIns="26799" rIns="26799" bIns="26799">
            <a:spAutoFit/>
          </a:bodyPr>
          <a:lstStyle>
            <a:lvl1pPr>
              <a:defRPr sz="1000"/>
            </a:lvl1pPr>
          </a:lstStyle>
          <a:p>
            <a:r>
              <a:t>Drag an object here</a:t>
            </a:r>
          </a:p>
        </p:txBody>
      </p:sp>
      <p:sp>
        <p:nvSpPr>
          <p:cNvPr id="230" name="Body Level One…"/>
          <p:cNvSpPr txBox="1">
            <a:spLocks noGrp="1"/>
          </p:cNvSpPr>
          <p:nvPr>
            <p:ph type="body" sz="quarter" idx="1"/>
          </p:nvPr>
        </p:nvSpPr>
        <p:spPr>
          <a:xfrm>
            <a:off x="1294804" y="1395453"/>
            <a:ext cx="1625401" cy="2790900"/>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231"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harts">
    <p:spTree>
      <p:nvGrpSpPr>
        <p:cNvPr id="1" name=""/>
        <p:cNvGrpSpPr/>
        <p:nvPr/>
      </p:nvGrpSpPr>
      <p:grpSpPr>
        <a:xfrm>
          <a:off x="0" y="0"/>
          <a:ext cx="0" cy="0"/>
          <a:chOff x="0" y="0"/>
          <a:chExt cx="0" cy="0"/>
        </a:xfrm>
      </p:grpSpPr>
      <p:sp>
        <p:nvSpPr>
          <p:cNvPr id="238" name="Shape 123"/>
          <p:cNvSpPr/>
          <p:nvPr/>
        </p:nvSpPr>
        <p:spPr>
          <a:xfrm>
            <a:off x="461128" y="1625440"/>
            <a:ext cx="2109300" cy="2112901"/>
          </a:xfrm>
          <a:prstGeom prst="rect">
            <a:avLst/>
          </a:prstGeom>
          <a:solidFill>
            <a:srgbClr val="FFFFFF"/>
          </a:solidFill>
          <a:ln>
            <a:solidFill>
              <a:srgbClr val="000000"/>
            </a:solidFill>
          </a:ln>
        </p:spPr>
        <p:txBody>
          <a:bodyPr lIns="45719" rIns="45719" anchor="ctr"/>
          <a:lstStyle/>
          <a:p>
            <a:endParaRPr/>
          </a:p>
        </p:txBody>
      </p:sp>
      <p:sp>
        <p:nvSpPr>
          <p:cNvPr id="239" name="Shape 124"/>
          <p:cNvSpPr/>
          <p:nvPr/>
        </p:nvSpPr>
        <p:spPr>
          <a:xfrm>
            <a:off x="3084207" y="1622356"/>
            <a:ext cx="2109301" cy="2112901"/>
          </a:xfrm>
          <a:prstGeom prst="rect">
            <a:avLst/>
          </a:prstGeom>
          <a:solidFill>
            <a:srgbClr val="FFFFFF"/>
          </a:solidFill>
          <a:ln>
            <a:solidFill>
              <a:srgbClr val="000000"/>
            </a:solidFill>
          </a:ln>
        </p:spPr>
        <p:txBody>
          <a:bodyPr lIns="45719" rIns="45719" anchor="ctr"/>
          <a:lstStyle/>
          <a:p>
            <a:endParaRPr/>
          </a:p>
        </p:txBody>
      </p:sp>
      <p:sp>
        <p:nvSpPr>
          <p:cNvPr id="240" name="Shape 125"/>
          <p:cNvSpPr/>
          <p:nvPr/>
        </p:nvSpPr>
        <p:spPr>
          <a:xfrm>
            <a:off x="5209454" y="1707149"/>
            <a:ext cx="2109301" cy="2112900"/>
          </a:xfrm>
          <a:prstGeom prst="rect">
            <a:avLst/>
          </a:prstGeom>
          <a:solidFill>
            <a:srgbClr val="FFFFFF"/>
          </a:solidFill>
          <a:ln>
            <a:solidFill>
              <a:srgbClr val="000000"/>
            </a:solidFill>
          </a:ln>
        </p:spPr>
        <p:txBody>
          <a:bodyPr lIns="45719" rIns="45719" anchor="ctr"/>
          <a:lstStyle/>
          <a:p>
            <a:endParaRPr/>
          </a:p>
        </p:txBody>
      </p:sp>
      <p:sp>
        <p:nvSpPr>
          <p:cNvPr id="241"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allouts">
    <p:spTree>
      <p:nvGrpSpPr>
        <p:cNvPr id="1" name=""/>
        <p:cNvGrpSpPr/>
        <p:nvPr/>
      </p:nvGrpSpPr>
      <p:grpSpPr>
        <a:xfrm>
          <a:off x="0" y="0"/>
          <a:ext cx="0" cy="0"/>
          <a:chOff x="0" y="0"/>
          <a:chExt cx="0" cy="0"/>
        </a:xfrm>
      </p:grpSpPr>
      <p:grpSp>
        <p:nvGrpSpPr>
          <p:cNvPr id="250" name="Shape 129"/>
          <p:cNvGrpSpPr/>
          <p:nvPr/>
        </p:nvGrpSpPr>
        <p:grpSpPr>
          <a:xfrm>
            <a:off x="446483" y="1288111"/>
            <a:ext cx="892868" cy="894390"/>
            <a:chOff x="0" y="0"/>
            <a:chExt cx="892866" cy="894389"/>
          </a:xfrm>
        </p:grpSpPr>
        <p:pic>
          <p:nvPicPr>
            <p:cNvPr id="248" name="Shape 130" descr="Shape 130"/>
            <p:cNvPicPr>
              <a:picLocks noChangeAspect="1"/>
            </p:cNvPicPr>
            <p:nvPr/>
          </p:nvPicPr>
          <p:blipFill>
            <a:blip r:embed="rId2">
              <a:extLst/>
            </a:blip>
            <a:stretch>
              <a:fillRect/>
            </a:stretch>
          </p:blipFill>
          <p:spPr>
            <a:xfrm>
              <a:off x="0" y="0"/>
              <a:ext cx="892867" cy="894390"/>
            </a:xfrm>
            <a:prstGeom prst="rect">
              <a:avLst/>
            </a:prstGeom>
            <a:ln w="12700" cap="flat">
              <a:noFill/>
              <a:miter lim="400000"/>
            </a:ln>
            <a:effectLst/>
          </p:spPr>
        </p:pic>
        <p:sp>
          <p:nvSpPr>
            <p:cNvPr id="249" name="Shape 131"/>
            <p:cNvSpPr txBox="1"/>
            <p:nvPr/>
          </p:nvSpPr>
          <p:spPr>
            <a:xfrm>
              <a:off x="62505" y="237274"/>
              <a:ext cx="758926" cy="473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sz="1300" b="1"/>
              </a:pPr>
              <a:r>
                <a:t>INSERT STICKER</a:t>
              </a:r>
              <a:br/>
              <a:r>
                <a:t>TEXT</a:t>
              </a:r>
            </a:p>
          </p:txBody>
        </p:sp>
      </p:grpSp>
      <p:grpSp>
        <p:nvGrpSpPr>
          <p:cNvPr id="253" name="Shape 132"/>
          <p:cNvGrpSpPr/>
          <p:nvPr/>
        </p:nvGrpSpPr>
        <p:grpSpPr>
          <a:xfrm>
            <a:off x="1518046" y="1288111"/>
            <a:ext cx="892867" cy="894390"/>
            <a:chOff x="0" y="0"/>
            <a:chExt cx="892866" cy="894389"/>
          </a:xfrm>
        </p:grpSpPr>
        <p:pic>
          <p:nvPicPr>
            <p:cNvPr id="251" name="Shape 133" descr="Shape 133"/>
            <p:cNvPicPr>
              <a:picLocks noChangeAspect="1"/>
            </p:cNvPicPr>
            <p:nvPr/>
          </p:nvPicPr>
          <p:blipFill>
            <a:blip r:embed="rId3">
              <a:extLst/>
            </a:blip>
            <a:stretch>
              <a:fillRect/>
            </a:stretch>
          </p:blipFill>
          <p:spPr>
            <a:xfrm>
              <a:off x="0" y="0"/>
              <a:ext cx="892867" cy="894390"/>
            </a:xfrm>
            <a:prstGeom prst="rect">
              <a:avLst/>
            </a:prstGeom>
            <a:ln w="12700" cap="flat">
              <a:noFill/>
              <a:miter lim="400000"/>
            </a:ln>
            <a:effectLst/>
          </p:spPr>
        </p:pic>
        <p:sp>
          <p:nvSpPr>
            <p:cNvPr id="252" name="Shape 134"/>
            <p:cNvSpPr txBox="1"/>
            <p:nvPr/>
          </p:nvSpPr>
          <p:spPr>
            <a:xfrm>
              <a:off x="71434" y="246218"/>
              <a:ext cx="758926" cy="473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sz="1300" b="1">
                  <a:solidFill>
                    <a:srgbClr val="FFFFFF"/>
                  </a:solidFill>
                </a:defRPr>
              </a:pPr>
              <a:r>
                <a:t>INSERT STICKER</a:t>
              </a:r>
              <a:br/>
              <a:r>
                <a:t>TEXT</a:t>
              </a:r>
            </a:p>
          </p:txBody>
        </p:sp>
      </p:grpSp>
      <p:grpSp>
        <p:nvGrpSpPr>
          <p:cNvPr id="256" name="Shape 135"/>
          <p:cNvGrpSpPr/>
          <p:nvPr/>
        </p:nvGrpSpPr>
        <p:grpSpPr>
          <a:xfrm>
            <a:off x="446483" y="2352592"/>
            <a:ext cx="892868" cy="894391"/>
            <a:chOff x="0" y="0"/>
            <a:chExt cx="892866" cy="894389"/>
          </a:xfrm>
        </p:grpSpPr>
        <p:pic>
          <p:nvPicPr>
            <p:cNvPr id="254" name="Shape 136" descr="Shape 136"/>
            <p:cNvPicPr>
              <a:picLocks noChangeAspect="1"/>
            </p:cNvPicPr>
            <p:nvPr/>
          </p:nvPicPr>
          <p:blipFill>
            <a:blip r:embed="rId4">
              <a:extLst/>
            </a:blip>
            <a:stretch>
              <a:fillRect/>
            </a:stretch>
          </p:blipFill>
          <p:spPr>
            <a:xfrm>
              <a:off x="0" y="0"/>
              <a:ext cx="892867" cy="894390"/>
            </a:xfrm>
            <a:prstGeom prst="rect">
              <a:avLst/>
            </a:prstGeom>
            <a:ln w="12700" cap="flat">
              <a:noFill/>
              <a:miter lim="400000"/>
            </a:ln>
            <a:effectLst/>
          </p:spPr>
        </p:pic>
        <p:sp>
          <p:nvSpPr>
            <p:cNvPr id="255" name="Shape 137"/>
            <p:cNvSpPr txBox="1"/>
            <p:nvPr/>
          </p:nvSpPr>
          <p:spPr>
            <a:xfrm>
              <a:off x="62505" y="228329"/>
              <a:ext cx="758926" cy="473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sz="1300" b="1">
                  <a:solidFill>
                    <a:srgbClr val="FFFFFF"/>
                  </a:solidFill>
                </a:defRPr>
              </a:pPr>
              <a:r>
                <a:t>INSERT STICKER</a:t>
              </a:r>
              <a:br/>
              <a:r>
                <a:t>TEXT</a:t>
              </a:r>
            </a:p>
          </p:txBody>
        </p:sp>
      </p:grpSp>
      <p:grpSp>
        <p:nvGrpSpPr>
          <p:cNvPr id="259" name="Shape 138"/>
          <p:cNvGrpSpPr/>
          <p:nvPr/>
        </p:nvGrpSpPr>
        <p:grpSpPr>
          <a:xfrm>
            <a:off x="1518046" y="2352592"/>
            <a:ext cx="892867" cy="894391"/>
            <a:chOff x="0" y="0"/>
            <a:chExt cx="892866" cy="894389"/>
          </a:xfrm>
        </p:grpSpPr>
        <p:pic>
          <p:nvPicPr>
            <p:cNvPr id="257" name="Shape 139" descr="Shape 139"/>
            <p:cNvPicPr>
              <a:picLocks noChangeAspect="1"/>
            </p:cNvPicPr>
            <p:nvPr/>
          </p:nvPicPr>
          <p:blipFill>
            <a:blip r:embed="rId5">
              <a:extLst/>
            </a:blip>
            <a:stretch>
              <a:fillRect/>
            </a:stretch>
          </p:blipFill>
          <p:spPr>
            <a:xfrm>
              <a:off x="0" y="0"/>
              <a:ext cx="892867" cy="894390"/>
            </a:xfrm>
            <a:prstGeom prst="rect">
              <a:avLst/>
            </a:prstGeom>
            <a:ln w="12700" cap="flat">
              <a:noFill/>
              <a:miter lim="400000"/>
            </a:ln>
            <a:effectLst/>
          </p:spPr>
        </p:pic>
        <p:sp>
          <p:nvSpPr>
            <p:cNvPr id="258" name="Shape 140"/>
            <p:cNvSpPr txBox="1"/>
            <p:nvPr/>
          </p:nvSpPr>
          <p:spPr>
            <a:xfrm>
              <a:off x="71434" y="237274"/>
              <a:ext cx="758926" cy="473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sz="1300" b="1">
                  <a:solidFill>
                    <a:srgbClr val="FFFFFF"/>
                  </a:solidFill>
                </a:defRPr>
              </a:pPr>
              <a:r>
                <a:t>INSERT STICKER</a:t>
              </a:r>
              <a:br/>
              <a:r>
                <a:t>TEXT</a:t>
              </a:r>
            </a:p>
          </p:txBody>
        </p:sp>
      </p:grpSp>
      <p:grpSp>
        <p:nvGrpSpPr>
          <p:cNvPr id="262" name="Shape 141"/>
          <p:cNvGrpSpPr/>
          <p:nvPr/>
        </p:nvGrpSpPr>
        <p:grpSpPr>
          <a:xfrm>
            <a:off x="446483" y="3434962"/>
            <a:ext cx="892868" cy="894391"/>
            <a:chOff x="0" y="0"/>
            <a:chExt cx="892866" cy="894389"/>
          </a:xfrm>
        </p:grpSpPr>
        <p:pic>
          <p:nvPicPr>
            <p:cNvPr id="260" name="Shape 142" descr="Shape 142"/>
            <p:cNvPicPr>
              <a:picLocks noChangeAspect="1"/>
            </p:cNvPicPr>
            <p:nvPr/>
          </p:nvPicPr>
          <p:blipFill>
            <a:blip r:embed="rId6">
              <a:extLst/>
            </a:blip>
            <a:stretch>
              <a:fillRect/>
            </a:stretch>
          </p:blipFill>
          <p:spPr>
            <a:xfrm>
              <a:off x="0" y="0"/>
              <a:ext cx="892867" cy="894390"/>
            </a:xfrm>
            <a:prstGeom prst="rect">
              <a:avLst/>
            </a:prstGeom>
            <a:ln w="12700" cap="flat">
              <a:noFill/>
              <a:miter lim="400000"/>
            </a:ln>
            <a:effectLst/>
          </p:spPr>
        </p:pic>
        <p:sp>
          <p:nvSpPr>
            <p:cNvPr id="261" name="Shape 143"/>
            <p:cNvSpPr txBox="1"/>
            <p:nvPr/>
          </p:nvSpPr>
          <p:spPr>
            <a:xfrm>
              <a:off x="62505" y="228329"/>
              <a:ext cx="758926" cy="473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sz="1300" b="1">
                  <a:solidFill>
                    <a:srgbClr val="FFFFFF"/>
                  </a:solidFill>
                </a:defRPr>
              </a:pPr>
              <a:r>
                <a:t>INSERT STICKER</a:t>
              </a:r>
              <a:br/>
              <a:r>
                <a:t>TEXT</a:t>
              </a:r>
            </a:p>
          </p:txBody>
        </p:sp>
      </p:grpSp>
      <p:grpSp>
        <p:nvGrpSpPr>
          <p:cNvPr id="265" name="Shape 144"/>
          <p:cNvGrpSpPr/>
          <p:nvPr/>
        </p:nvGrpSpPr>
        <p:grpSpPr>
          <a:xfrm>
            <a:off x="1518046" y="3434962"/>
            <a:ext cx="892867" cy="894391"/>
            <a:chOff x="0" y="0"/>
            <a:chExt cx="892866" cy="894389"/>
          </a:xfrm>
        </p:grpSpPr>
        <p:pic>
          <p:nvPicPr>
            <p:cNvPr id="263" name="Shape 145" descr="Shape 145"/>
            <p:cNvPicPr>
              <a:picLocks noChangeAspect="1"/>
            </p:cNvPicPr>
            <p:nvPr/>
          </p:nvPicPr>
          <p:blipFill>
            <a:blip r:embed="rId7">
              <a:extLst/>
            </a:blip>
            <a:stretch>
              <a:fillRect/>
            </a:stretch>
          </p:blipFill>
          <p:spPr>
            <a:xfrm>
              <a:off x="0" y="0"/>
              <a:ext cx="892867" cy="894390"/>
            </a:xfrm>
            <a:prstGeom prst="rect">
              <a:avLst/>
            </a:prstGeom>
            <a:ln w="12700" cap="flat">
              <a:noFill/>
              <a:miter lim="400000"/>
            </a:ln>
            <a:effectLst/>
          </p:spPr>
        </p:pic>
        <p:sp>
          <p:nvSpPr>
            <p:cNvPr id="264" name="Shape 146"/>
            <p:cNvSpPr txBox="1"/>
            <p:nvPr/>
          </p:nvSpPr>
          <p:spPr>
            <a:xfrm>
              <a:off x="71434" y="237274"/>
              <a:ext cx="758926" cy="473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sz="1300" b="1">
                  <a:solidFill>
                    <a:srgbClr val="FFFFFF"/>
                  </a:solidFill>
                </a:defRPr>
              </a:pPr>
              <a:r>
                <a:t>INSERT STICKER</a:t>
              </a:r>
              <a:br/>
              <a:r>
                <a:t>TEXT</a:t>
              </a:r>
            </a:p>
          </p:txBody>
        </p:sp>
      </p:grpSp>
      <p:sp>
        <p:nvSpPr>
          <p:cNvPr id="266" name="Shape 147"/>
          <p:cNvSpPr txBox="1"/>
          <p:nvPr/>
        </p:nvSpPr>
        <p:spPr>
          <a:xfrm>
            <a:off x="6181018" y="1288111"/>
            <a:ext cx="2275399" cy="1260585"/>
          </a:xfrm>
          <a:prstGeom prst="rect">
            <a:avLst/>
          </a:prstGeom>
          <a:ln w="12700">
            <a:miter lim="400000"/>
          </a:ln>
          <a:extLst>
            <a:ext uri="{C572A759-6A51-4108-AA02-DFA0A04FC94B}">
              <ma14:wrappingTextBoxFlag xmlns:ma14="http://schemas.microsoft.com/office/mac/drawingml/2011/main" val="1"/>
            </a:ext>
          </a:extLst>
        </p:spPr>
        <p:txBody>
          <a:bodyPr lIns="196575" tIns="196575" rIns="196575" bIns="196575">
            <a:spAutoFit/>
          </a:bodyPr>
          <a:lstStyle>
            <a:lvl1pPr>
              <a:lnSpc>
                <a:spcPct val="133333"/>
              </a:lnSpc>
              <a:defRPr sz="800">
                <a:solidFill>
                  <a:srgbClr val="FFFFFF"/>
                </a:solidFill>
              </a:defRPr>
            </a:lvl1pPr>
          </a:lstStyle>
          <a:p>
            <a:r>
              <a:t>Insert quote here. Vestibulum suscipit augue a erat tristique sollicitudin. Donec sit amet neque arcu. Vestibulum at rhoncus neque. Vivamus eget vulputate purus. Curabitur venenatis, nisi non faucibus fringilla. —John Doe</a:t>
            </a:r>
          </a:p>
        </p:txBody>
      </p:sp>
      <p:grpSp>
        <p:nvGrpSpPr>
          <p:cNvPr id="270" name="Shape 148"/>
          <p:cNvGrpSpPr/>
          <p:nvPr/>
        </p:nvGrpSpPr>
        <p:grpSpPr>
          <a:xfrm>
            <a:off x="2848568" y="1288110"/>
            <a:ext cx="1428629" cy="1431068"/>
            <a:chOff x="0" y="0"/>
            <a:chExt cx="1428628" cy="1431067"/>
          </a:xfrm>
        </p:grpSpPr>
        <p:pic>
          <p:nvPicPr>
            <p:cNvPr id="267" name="Shape 149" descr="Shape 149"/>
            <p:cNvPicPr>
              <a:picLocks noChangeAspect="1"/>
            </p:cNvPicPr>
            <p:nvPr/>
          </p:nvPicPr>
          <p:blipFill>
            <a:blip r:embed="rId8">
              <a:extLst/>
            </a:blip>
            <a:stretch>
              <a:fillRect/>
            </a:stretch>
          </p:blipFill>
          <p:spPr>
            <a:xfrm>
              <a:off x="0" y="0"/>
              <a:ext cx="1428629" cy="1431068"/>
            </a:xfrm>
            <a:prstGeom prst="rect">
              <a:avLst/>
            </a:prstGeom>
            <a:ln w="12700" cap="flat">
              <a:noFill/>
              <a:miter lim="400000"/>
            </a:ln>
            <a:effectLst/>
          </p:spPr>
        </p:pic>
        <p:sp>
          <p:nvSpPr>
            <p:cNvPr id="268" name="Shape 150"/>
            <p:cNvSpPr txBox="1"/>
            <p:nvPr/>
          </p:nvSpPr>
          <p:spPr>
            <a:xfrm>
              <a:off x="116081" y="107335"/>
              <a:ext cx="1178677" cy="185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defRPr sz="1300" b="1"/>
              </a:lvl1pPr>
            </a:lstStyle>
            <a:p>
              <a:r>
                <a:t>INSERT TERM</a:t>
              </a:r>
            </a:p>
          </p:txBody>
        </p:sp>
        <p:sp>
          <p:nvSpPr>
            <p:cNvPr id="269" name="Shape 151"/>
            <p:cNvSpPr txBox="1"/>
            <p:nvPr/>
          </p:nvSpPr>
          <p:spPr>
            <a:xfrm>
              <a:off x="116081" y="295172"/>
              <a:ext cx="1178677" cy="10187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33333"/>
                </a:lnSpc>
                <a:defRPr sz="800"/>
              </a:lvl1pPr>
            </a:lstStyle>
            <a:p>
              <a:r>
                <a:t>Insert glossary definition here. Lorem ipsum dolor sit amet, consectetur adipiscing elit. Vivamus erat leo, volutpat et ultrices eget, faucibus ut orci.</a:t>
              </a:r>
            </a:p>
          </p:txBody>
        </p:sp>
      </p:grpSp>
      <p:grpSp>
        <p:nvGrpSpPr>
          <p:cNvPr id="274" name="Shape 152"/>
          <p:cNvGrpSpPr/>
          <p:nvPr/>
        </p:nvGrpSpPr>
        <p:grpSpPr>
          <a:xfrm>
            <a:off x="4473771" y="1288110"/>
            <a:ext cx="1428629" cy="1431068"/>
            <a:chOff x="0" y="0"/>
            <a:chExt cx="1428628" cy="1431067"/>
          </a:xfrm>
        </p:grpSpPr>
        <p:pic>
          <p:nvPicPr>
            <p:cNvPr id="271" name="Shape 153" descr="Shape 153"/>
            <p:cNvPicPr>
              <a:picLocks noChangeAspect="1"/>
            </p:cNvPicPr>
            <p:nvPr/>
          </p:nvPicPr>
          <p:blipFill>
            <a:blip r:embed="rId9">
              <a:extLst/>
            </a:blip>
            <a:stretch>
              <a:fillRect/>
            </a:stretch>
          </p:blipFill>
          <p:spPr>
            <a:xfrm>
              <a:off x="0" y="0"/>
              <a:ext cx="1428629" cy="1431068"/>
            </a:xfrm>
            <a:prstGeom prst="rect">
              <a:avLst/>
            </a:prstGeom>
            <a:ln w="12700" cap="flat">
              <a:noFill/>
              <a:miter lim="400000"/>
            </a:ln>
            <a:effectLst/>
          </p:spPr>
        </p:pic>
        <p:sp>
          <p:nvSpPr>
            <p:cNvPr id="272" name="Shape 154"/>
            <p:cNvSpPr txBox="1"/>
            <p:nvPr/>
          </p:nvSpPr>
          <p:spPr>
            <a:xfrm>
              <a:off x="125011" y="107335"/>
              <a:ext cx="1178677" cy="185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defRPr sz="1300" b="1">
                  <a:solidFill>
                    <a:srgbClr val="FFFFFF"/>
                  </a:solidFill>
                </a:defRPr>
              </a:lvl1pPr>
            </a:lstStyle>
            <a:p>
              <a:r>
                <a:t>INSERT TERM</a:t>
              </a:r>
            </a:p>
          </p:txBody>
        </p:sp>
        <p:sp>
          <p:nvSpPr>
            <p:cNvPr id="273" name="Shape 155"/>
            <p:cNvSpPr txBox="1"/>
            <p:nvPr/>
          </p:nvSpPr>
          <p:spPr>
            <a:xfrm>
              <a:off x="125011" y="295172"/>
              <a:ext cx="1178677" cy="10187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33333"/>
                </a:lnSpc>
                <a:defRPr sz="800">
                  <a:solidFill>
                    <a:srgbClr val="FFFFFF"/>
                  </a:solidFill>
                </a:defRPr>
              </a:lvl1pPr>
            </a:lstStyle>
            <a:p>
              <a:r>
                <a:t>Insert glossary definition here. Lorem ipsum dolor sit amet, consectetur adipiscing elit. Vivamus erat leo, volutpat et ultrices eget, faucibus ut orci.</a:t>
              </a:r>
            </a:p>
          </p:txBody>
        </p:sp>
      </p:grpSp>
      <p:grpSp>
        <p:nvGrpSpPr>
          <p:cNvPr id="278" name="Shape 156"/>
          <p:cNvGrpSpPr/>
          <p:nvPr/>
        </p:nvGrpSpPr>
        <p:grpSpPr>
          <a:xfrm>
            <a:off x="2848568" y="2898249"/>
            <a:ext cx="1428629" cy="1431068"/>
            <a:chOff x="0" y="0"/>
            <a:chExt cx="1428628" cy="1431067"/>
          </a:xfrm>
        </p:grpSpPr>
        <p:pic>
          <p:nvPicPr>
            <p:cNvPr id="275" name="Shape 157" descr="Shape 157"/>
            <p:cNvPicPr>
              <a:picLocks noChangeAspect="1"/>
            </p:cNvPicPr>
            <p:nvPr/>
          </p:nvPicPr>
          <p:blipFill>
            <a:blip r:embed="rId10">
              <a:extLst/>
            </a:blip>
            <a:stretch>
              <a:fillRect/>
            </a:stretch>
          </p:blipFill>
          <p:spPr>
            <a:xfrm>
              <a:off x="0" y="0"/>
              <a:ext cx="1428629" cy="1431068"/>
            </a:xfrm>
            <a:prstGeom prst="rect">
              <a:avLst/>
            </a:prstGeom>
            <a:ln w="12700" cap="flat">
              <a:noFill/>
              <a:miter lim="400000"/>
            </a:ln>
            <a:effectLst/>
          </p:spPr>
        </p:pic>
        <p:sp>
          <p:nvSpPr>
            <p:cNvPr id="276" name="Shape 158"/>
            <p:cNvSpPr txBox="1"/>
            <p:nvPr/>
          </p:nvSpPr>
          <p:spPr>
            <a:xfrm>
              <a:off x="116081" y="125224"/>
              <a:ext cx="1178677" cy="185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defRPr sz="1300" b="1">
                  <a:solidFill>
                    <a:srgbClr val="FFFFFF"/>
                  </a:solidFill>
                </a:defRPr>
              </a:lvl1pPr>
            </a:lstStyle>
            <a:p>
              <a:r>
                <a:t>INSERT TERM</a:t>
              </a:r>
            </a:p>
          </p:txBody>
        </p:sp>
        <p:sp>
          <p:nvSpPr>
            <p:cNvPr id="277" name="Shape 159"/>
            <p:cNvSpPr txBox="1"/>
            <p:nvPr/>
          </p:nvSpPr>
          <p:spPr>
            <a:xfrm>
              <a:off x="116081" y="313061"/>
              <a:ext cx="1178677" cy="10187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33333"/>
                </a:lnSpc>
                <a:defRPr sz="800">
                  <a:solidFill>
                    <a:srgbClr val="FFFFFF"/>
                  </a:solidFill>
                </a:defRPr>
              </a:lvl1pPr>
            </a:lstStyle>
            <a:p>
              <a:r>
                <a:t>Insert glossary definition here. Lorem ipsum dolor sit amet, consectetur adipiscing elit. Vivamus erat leo, volutpat et ultrices eget, faucibus ut orci.</a:t>
              </a:r>
            </a:p>
          </p:txBody>
        </p:sp>
      </p:grpSp>
      <p:grpSp>
        <p:nvGrpSpPr>
          <p:cNvPr id="282" name="Shape 160"/>
          <p:cNvGrpSpPr/>
          <p:nvPr/>
        </p:nvGrpSpPr>
        <p:grpSpPr>
          <a:xfrm>
            <a:off x="4473771" y="2898249"/>
            <a:ext cx="1428629" cy="1431068"/>
            <a:chOff x="0" y="0"/>
            <a:chExt cx="1428628" cy="1431067"/>
          </a:xfrm>
        </p:grpSpPr>
        <p:pic>
          <p:nvPicPr>
            <p:cNvPr id="279" name="Shape 161" descr="Shape 161"/>
            <p:cNvPicPr>
              <a:picLocks noChangeAspect="1"/>
            </p:cNvPicPr>
            <p:nvPr/>
          </p:nvPicPr>
          <p:blipFill>
            <a:blip r:embed="rId11">
              <a:extLst/>
            </a:blip>
            <a:stretch>
              <a:fillRect/>
            </a:stretch>
          </p:blipFill>
          <p:spPr>
            <a:xfrm>
              <a:off x="0" y="0"/>
              <a:ext cx="1428629" cy="1431068"/>
            </a:xfrm>
            <a:prstGeom prst="rect">
              <a:avLst/>
            </a:prstGeom>
            <a:ln w="12700" cap="flat">
              <a:noFill/>
              <a:miter lim="400000"/>
            </a:ln>
            <a:effectLst/>
          </p:spPr>
        </p:pic>
        <p:sp>
          <p:nvSpPr>
            <p:cNvPr id="280" name="Shape 162"/>
            <p:cNvSpPr txBox="1"/>
            <p:nvPr/>
          </p:nvSpPr>
          <p:spPr>
            <a:xfrm>
              <a:off x="125011" y="125224"/>
              <a:ext cx="1178677" cy="185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defRPr sz="1300" b="1">
                  <a:solidFill>
                    <a:srgbClr val="FFFFFF"/>
                  </a:solidFill>
                </a:defRPr>
              </a:lvl1pPr>
            </a:lstStyle>
            <a:p>
              <a:r>
                <a:t>INSERT TERM</a:t>
              </a:r>
            </a:p>
          </p:txBody>
        </p:sp>
        <p:sp>
          <p:nvSpPr>
            <p:cNvPr id="281" name="Shape 163"/>
            <p:cNvSpPr txBox="1"/>
            <p:nvPr/>
          </p:nvSpPr>
          <p:spPr>
            <a:xfrm>
              <a:off x="125011" y="313061"/>
              <a:ext cx="1178677" cy="10187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33333"/>
                </a:lnSpc>
                <a:defRPr sz="800">
                  <a:solidFill>
                    <a:srgbClr val="FFFFFF"/>
                  </a:solidFill>
                </a:defRPr>
              </a:lvl1pPr>
            </a:lstStyle>
            <a:p>
              <a:r>
                <a:t>Insert glossary definition here. Lorem ipsum dolor sit amet, consectetur adipiscing elit. Vivamus erat leo, volutpat et ultrices eget, faucibus ut orci.</a:t>
              </a:r>
            </a:p>
          </p:txBody>
        </p:sp>
      </p:grpSp>
      <p:grpSp>
        <p:nvGrpSpPr>
          <p:cNvPr id="285" name="Shape 164"/>
          <p:cNvGrpSpPr/>
          <p:nvPr/>
        </p:nvGrpSpPr>
        <p:grpSpPr>
          <a:xfrm>
            <a:off x="6181017" y="2898250"/>
            <a:ext cx="2275400" cy="1431271"/>
            <a:chOff x="0" y="0"/>
            <a:chExt cx="2275398" cy="1431270"/>
          </a:xfrm>
        </p:grpSpPr>
        <p:sp>
          <p:nvSpPr>
            <p:cNvPr id="283" name="Shape"/>
            <p:cNvSpPr/>
            <p:nvPr/>
          </p:nvSpPr>
          <p:spPr>
            <a:xfrm>
              <a:off x="-1" y="0"/>
              <a:ext cx="2275399" cy="1431271"/>
            </a:xfrm>
            <a:custGeom>
              <a:avLst/>
              <a:gdLst/>
              <a:ahLst/>
              <a:cxnLst>
                <a:cxn ang="0">
                  <a:pos x="wd2" y="hd2"/>
                </a:cxn>
                <a:cxn ang="5400000">
                  <a:pos x="wd2" y="hd2"/>
                </a:cxn>
                <a:cxn ang="10800000">
                  <a:pos x="wd2" y="hd2"/>
                </a:cxn>
                <a:cxn ang="16200000">
                  <a:pos x="wd2" y="hd2"/>
                </a:cxn>
              </a:cxnLst>
              <a:rect l="0" t="0" r="r" b="b"/>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w="12700" cap="flat">
              <a:noFill/>
              <a:miter lim="400000"/>
            </a:ln>
            <a:effectLst/>
          </p:spPr>
          <p:txBody>
            <a:bodyPr wrap="square" lIns="45719" tIns="45719" rIns="45719" bIns="45719" numCol="1" anchor="t">
              <a:noAutofit/>
            </a:bodyPr>
            <a:lstStyle/>
            <a:p>
              <a:pPr>
                <a:lnSpc>
                  <a:spcPct val="133333"/>
                </a:lnSpc>
              </a:pPr>
              <a:endParaRPr/>
            </a:p>
          </p:txBody>
        </p:sp>
        <p:sp>
          <p:nvSpPr>
            <p:cNvPr id="284" name="Insert quote here. Vestibulum suscipit augue a erat tristique sollicitudin. Donec sit amet neque arcu. Vestibulum at rhoncus neque. Vivamus eget vulputate purus. Curabitur venenatis, nisi non faucibus fringilla. —John Doe"/>
            <p:cNvSpPr txBox="1"/>
            <p:nvPr/>
          </p:nvSpPr>
          <p:spPr>
            <a:xfrm>
              <a:off x="-1" y="0"/>
              <a:ext cx="2275400" cy="12605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6575" tIns="196575" rIns="196575" bIns="196575" numCol="1" anchor="t">
              <a:spAutoFit/>
            </a:bodyPr>
            <a:lstStyle>
              <a:lvl1pPr>
                <a:lnSpc>
                  <a:spcPct val="133333"/>
                </a:lnSpc>
                <a:defRPr sz="800"/>
              </a:lvl1pPr>
            </a:lstStyle>
            <a:p>
              <a:r>
                <a:t>Insert quote here. Vestibulum suscipit augue a erat tristique sollicitudin. Donec sit amet neque arcu. Vestibulum at rhoncus neque. Vivamus eget vulputate purus. Curabitur venenatis, nisi non faucibus fringilla. —John Doe</a:t>
              </a:r>
            </a:p>
          </p:txBody>
        </p:sp>
      </p:grpSp>
      <p:sp>
        <p:nvSpPr>
          <p:cNvPr id="286"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Activity">
    <p:spTree>
      <p:nvGrpSpPr>
        <p:cNvPr id="1" name=""/>
        <p:cNvGrpSpPr/>
        <p:nvPr/>
      </p:nvGrpSpPr>
      <p:grpSpPr>
        <a:xfrm>
          <a:off x="0" y="0"/>
          <a:ext cx="0" cy="0"/>
          <a:chOff x="0" y="0"/>
          <a:chExt cx="0" cy="0"/>
        </a:xfrm>
      </p:grpSpPr>
      <p:grpSp>
        <p:nvGrpSpPr>
          <p:cNvPr id="295" name="Shape 168"/>
          <p:cNvGrpSpPr/>
          <p:nvPr/>
        </p:nvGrpSpPr>
        <p:grpSpPr>
          <a:xfrm>
            <a:off x="973334" y="2204996"/>
            <a:ext cx="892868" cy="894391"/>
            <a:chOff x="0" y="0"/>
            <a:chExt cx="892866" cy="894389"/>
          </a:xfrm>
        </p:grpSpPr>
        <p:pic>
          <p:nvPicPr>
            <p:cNvPr id="293" name="Shape 169" descr="Shape 169"/>
            <p:cNvPicPr>
              <a:picLocks noChangeAspect="1"/>
            </p:cNvPicPr>
            <p:nvPr/>
          </p:nvPicPr>
          <p:blipFill>
            <a:blip r:embed="rId2">
              <a:extLst/>
            </a:blip>
            <a:stretch>
              <a:fillRect/>
            </a:stretch>
          </p:blipFill>
          <p:spPr>
            <a:xfrm>
              <a:off x="0" y="0"/>
              <a:ext cx="892867" cy="894390"/>
            </a:xfrm>
            <a:prstGeom prst="rect">
              <a:avLst/>
            </a:prstGeom>
            <a:ln w="12700" cap="flat">
              <a:noFill/>
              <a:miter lim="400000"/>
            </a:ln>
            <a:effectLst/>
          </p:spPr>
        </p:pic>
        <p:sp>
          <p:nvSpPr>
            <p:cNvPr id="294" name="Shape 170"/>
            <p:cNvSpPr txBox="1"/>
            <p:nvPr/>
          </p:nvSpPr>
          <p:spPr>
            <a:xfrm>
              <a:off x="62505" y="300462"/>
              <a:ext cx="758926" cy="32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nSpc>
                  <a:spcPct val="75000"/>
                </a:lnSpc>
                <a:defRPr sz="1300" b="1">
                  <a:solidFill>
                    <a:srgbClr val="FFFFFF"/>
                  </a:solidFill>
                </a:defRPr>
              </a:lvl1pPr>
            </a:lstStyle>
            <a:p>
              <a:r>
                <a:t>EXERCISE</a:t>
              </a:r>
            </a:p>
          </p:txBody>
        </p:sp>
      </p:grpSp>
      <p:sp>
        <p:nvSpPr>
          <p:cNvPr id="296" name="Shape 173"/>
          <p:cNvSpPr txBox="1"/>
          <p:nvPr/>
        </p:nvSpPr>
        <p:spPr>
          <a:xfrm>
            <a:off x="2750342" y="2105785"/>
            <a:ext cx="2625302"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TIMING</a:t>
            </a:r>
          </a:p>
        </p:txBody>
      </p:sp>
      <p:sp>
        <p:nvSpPr>
          <p:cNvPr id="297" name="Shape 174"/>
          <p:cNvSpPr txBox="1"/>
          <p:nvPr/>
        </p:nvSpPr>
        <p:spPr>
          <a:xfrm>
            <a:off x="2750342" y="3602678"/>
            <a:ext cx="2625302"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DELIVERABLE</a:t>
            </a:r>
          </a:p>
        </p:txBody>
      </p:sp>
      <p:sp>
        <p:nvSpPr>
          <p:cNvPr id="298" name="Shape 176"/>
          <p:cNvSpPr txBox="1"/>
          <p:nvPr/>
        </p:nvSpPr>
        <p:spPr>
          <a:xfrm>
            <a:off x="2750342" y="1387070"/>
            <a:ext cx="2625302"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KEY OBJECTIVE(S)</a:t>
            </a:r>
          </a:p>
        </p:txBody>
      </p:sp>
      <p:sp>
        <p:nvSpPr>
          <p:cNvPr id="299" name="Shape 177"/>
          <p:cNvSpPr/>
          <p:nvPr/>
        </p:nvSpPr>
        <p:spPr>
          <a:xfrm flipV="1">
            <a:off x="2269410" y="1270401"/>
            <a:ext cx="1" cy="3120601"/>
          </a:xfrm>
          <a:prstGeom prst="line">
            <a:avLst/>
          </a:prstGeom>
          <a:ln w="12700">
            <a:solidFill>
              <a:srgbClr val="EAEAEA"/>
            </a:solidFill>
            <a:miter lim="8000"/>
          </a:ln>
        </p:spPr>
        <p:txBody>
          <a:bodyPr lIns="45719" rIns="45719"/>
          <a:lstStyle/>
          <a:p>
            <a:endParaRPr/>
          </a:p>
        </p:txBody>
      </p:sp>
      <p:sp>
        <p:nvSpPr>
          <p:cNvPr id="300"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Q&amp;A">
    <p:bg>
      <p:bgPr>
        <a:solidFill>
          <a:srgbClr val="FFDB00"/>
        </a:solidFill>
        <a:effectLst/>
      </p:bgPr>
    </p:bg>
    <p:spTree>
      <p:nvGrpSpPr>
        <p:cNvPr id="1" name=""/>
        <p:cNvGrpSpPr/>
        <p:nvPr/>
      </p:nvGrpSpPr>
      <p:grpSpPr>
        <a:xfrm>
          <a:off x="0" y="0"/>
          <a:ext cx="0" cy="0"/>
          <a:chOff x="0" y="0"/>
          <a:chExt cx="0" cy="0"/>
        </a:xfrm>
      </p:grpSpPr>
      <p:sp>
        <p:nvSpPr>
          <p:cNvPr id="307" name="Shape 179"/>
          <p:cNvSpPr txBox="1"/>
          <p:nvPr/>
        </p:nvSpPr>
        <p:spPr>
          <a:xfrm>
            <a:off x="446483" y="463355"/>
            <a:ext cx="8250902" cy="119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8333"/>
              </a:lnSpc>
              <a:defRPr sz="8400" b="1">
                <a:solidFill>
                  <a:srgbClr val="FFFFFF"/>
                </a:solidFill>
              </a:defRPr>
            </a:lvl1pPr>
          </a:lstStyle>
          <a:p>
            <a:r>
              <a:t>Q&amp;A</a:t>
            </a:r>
          </a:p>
        </p:txBody>
      </p:sp>
      <p:sp>
        <p:nvSpPr>
          <p:cNvPr id="308"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Exit Tickets">
    <p:bg>
      <p:bgPr>
        <a:solidFill>
          <a:srgbClr val="FFAFC0"/>
        </a:solidFill>
        <a:effectLst/>
      </p:bgPr>
    </p:bg>
    <p:spTree>
      <p:nvGrpSpPr>
        <p:cNvPr id="1" name=""/>
        <p:cNvGrpSpPr/>
        <p:nvPr/>
      </p:nvGrpSpPr>
      <p:grpSpPr>
        <a:xfrm>
          <a:off x="0" y="0"/>
          <a:ext cx="0" cy="0"/>
          <a:chOff x="0" y="0"/>
          <a:chExt cx="0" cy="0"/>
        </a:xfrm>
      </p:grpSpPr>
      <p:sp>
        <p:nvSpPr>
          <p:cNvPr id="315" name="Shape 181"/>
          <p:cNvSpPr txBox="1"/>
          <p:nvPr/>
        </p:nvSpPr>
        <p:spPr>
          <a:xfrm>
            <a:off x="446483" y="513609"/>
            <a:ext cx="8250902" cy="11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8333"/>
              </a:lnSpc>
              <a:defRPr sz="8400" b="1">
                <a:solidFill>
                  <a:srgbClr val="FFFFFF"/>
                </a:solidFill>
              </a:defRPr>
            </a:lvl1pPr>
          </a:lstStyle>
          <a:p>
            <a:r>
              <a:t>EXIT TICKETS</a:t>
            </a:r>
          </a:p>
        </p:txBody>
      </p:sp>
      <p:sp>
        <p:nvSpPr>
          <p:cNvPr id="316"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23"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Activity copy">
    <p:spTree>
      <p:nvGrpSpPr>
        <p:cNvPr id="1" name=""/>
        <p:cNvGrpSpPr/>
        <p:nvPr/>
      </p:nvGrpSpPr>
      <p:grpSpPr>
        <a:xfrm>
          <a:off x="0" y="0"/>
          <a:ext cx="0" cy="0"/>
          <a:chOff x="0" y="0"/>
          <a:chExt cx="0" cy="0"/>
        </a:xfrm>
      </p:grpSpPr>
      <p:grpSp>
        <p:nvGrpSpPr>
          <p:cNvPr id="332" name="Shape 186"/>
          <p:cNvGrpSpPr/>
          <p:nvPr/>
        </p:nvGrpSpPr>
        <p:grpSpPr>
          <a:xfrm>
            <a:off x="973334" y="2204996"/>
            <a:ext cx="892868" cy="894391"/>
            <a:chOff x="0" y="0"/>
            <a:chExt cx="892866" cy="894389"/>
          </a:xfrm>
        </p:grpSpPr>
        <p:pic>
          <p:nvPicPr>
            <p:cNvPr id="330" name="Shape 187" descr="Shape 187"/>
            <p:cNvPicPr>
              <a:picLocks noChangeAspect="1"/>
            </p:cNvPicPr>
            <p:nvPr/>
          </p:nvPicPr>
          <p:blipFill>
            <a:blip r:embed="rId2">
              <a:extLst/>
            </a:blip>
            <a:stretch>
              <a:fillRect/>
            </a:stretch>
          </p:blipFill>
          <p:spPr>
            <a:xfrm>
              <a:off x="0" y="0"/>
              <a:ext cx="892867" cy="894390"/>
            </a:xfrm>
            <a:prstGeom prst="rect">
              <a:avLst/>
            </a:prstGeom>
            <a:ln w="12700" cap="flat">
              <a:noFill/>
              <a:miter lim="400000"/>
            </a:ln>
            <a:effectLst/>
          </p:spPr>
        </p:pic>
        <p:sp>
          <p:nvSpPr>
            <p:cNvPr id="331" name="Shape 188"/>
            <p:cNvSpPr txBox="1"/>
            <p:nvPr/>
          </p:nvSpPr>
          <p:spPr>
            <a:xfrm>
              <a:off x="62505" y="300462"/>
              <a:ext cx="758926" cy="32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nSpc>
                  <a:spcPct val="75000"/>
                </a:lnSpc>
                <a:defRPr sz="1300" b="1">
                  <a:solidFill>
                    <a:srgbClr val="FFFFFF"/>
                  </a:solidFill>
                </a:defRPr>
              </a:lvl1pPr>
            </a:lstStyle>
            <a:p>
              <a:r>
                <a:t>EXERCISE</a:t>
              </a:r>
            </a:p>
          </p:txBody>
        </p:sp>
      </p:grpSp>
      <p:sp>
        <p:nvSpPr>
          <p:cNvPr id="333" name="Shape 189"/>
          <p:cNvSpPr/>
          <p:nvPr/>
        </p:nvSpPr>
        <p:spPr>
          <a:xfrm flipV="1">
            <a:off x="2269410" y="1270401"/>
            <a:ext cx="1" cy="3120601"/>
          </a:xfrm>
          <a:prstGeom prst="line">
            <a:avLst/>
          </a:prstGeom>
          <a:ln w="12700">
            <a:solidFill>
              <a:srgbClr val="EAEAEA"/>
            </a:solidFill>
            <a:miter lim="8000"/>
          </a:ln>
        </p:spPr>
        <p:txBody>
          <a:bodyPr lIns="45719" rIns="45719"/>
          <a:lstStyle/>
          <a:p>
            <a:endParaRPr/>
          </a:p>
        </p:txBody>
      </p:sp>
      <p:sp>
        <p:nvSpPr>
          <p:cNvPr id="334"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ase Study">
    <p:spTree>
      <p:nvGrpSpPr>
        <p:cNvPr id="1" name=""/>
        <p:cNvGrpSpPr/>
        <p:nvPr/>
      </p:nvGrpSpPr>
      <p:grpSpPr>
        <a:xfrm>
          <a:off x="0" y="0"/>
          <a:ext cx="0" cy="0"/>
          <a:chOff x="0" y="0"/>
          <a:chExt cx="0" cy="0"/>
        </a:xfrm>
      </p:grpSpPr>
      <p:sp>
        <p:nvSpPr>
          <p:cNvPr id="341" name="Shape 195"/>
          <p:cNvSpPr txBox="1"/>
          <p:nvPr/>
        </p:nvSpPr>
        <p:spPr>
          <a:xfrm>
            <a:off x="446483" y="1681700"/>
            <a:ext cx="2625302"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SUMMARY</a:t>
            </a:r>
          </a:p>
        </p:txBody>
      </p:sp>
      <p:sp>
        <p:nvSpPr>
          <p:cNvPr id="342" name="Shape 196"/>
          <p:cNvSpPr txBox="1"/>
          <p:nvPr/>
        </p:nvSpPr>
        <p:spPr>
          <a:xfrm>
            <a:off x="6072187" y="1681700"/>
            <a:ext cx="2625301"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vl1pPr>
          </a:lstStyle>
          <a:p>
            <a:r>
              <a:t>KEY CHALLENGE / QUESTION</a:t>
            </a:r>
          </a:p>
        </p:txBody>
      </p:sp>
      <p:sp>
        <p:nvSpPr>
          <p:cNvPr id="343" name="Slide Number"/>
          <p:cNvSpPr txBox="1">
            <a:spLocks noGrp="1"/>
          </p:cNvSpPr>
          <p:nvPr>
            <p:ph type="sldNum" sz="quarter" idx="2"/>
          </p:nvPr>
        </p:nvSpPr>
        <p:spPr>
          <a:xfrm>
            <a:off x="8447484" y="507893"/>
            <a:ext cx="339119" cy="326034"/>
          </a:xfrm>
          <a:prstGeom prst="rect">
            <a:avLst/>
          </a:prstGeom>
        </p:spPr>
        <p:txBody>
          <a:bodyPr lIns="64324" tIns="64324" rIns="64324" bIns="64324"/>
          <a:lstStyle>
            <a:lvl1pPr marL="63500" indent="-127000" algn="l">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ontent: Full Page Image">
    <p:spTree>
      <p:nvGrpSpPr>
        <p:cNvPr id="1" name=""/>
        <p:cNvGrpSpPr/>
        <p:nvPr/>
      </p:nvGrpSpPr>
      <p:grpSpPr>
        <a:xfrm>
          <a:off x="0" y="0"/>
          <a:ext cx="0" cy="0"/>
          <a:chOff x="0" y="0"/>
          <a:chExt cx="0" cy="0"/>
        </a:xfrm>
      </p:grpSpPr>
      <p:sp>
        <p:nvSpPr>
          <p:cNvPr id="350" name="Body Level One…"/>
          <p:cNvSpPr txBox="1">
            <a:spLocks noGrp="1"/>
          </p:cNvSpPr>
          <p:nvPr>
            <p:ph type="body" idx="1"/>
          </p:nvPr>
        </p:nvSpPr>
        <p:spPr>
          <a:xfrm>
            <a:off x="223241" y="223630"/>
            <a:ext cx="8697602" cy="4696201"/>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351" name="Title Text"/>
          <p:cNvSpPr txBox="1">
            <a:spLocks noGrp="1"/>
          </p:cNvSpPr>
          <p:nvPr>
            <p:ph type="title"/>
          </p:nvPr>
        </p:nvSpPr>
        <p:spPr>
          <a:xfrm>
            <a:off x="446483" y="1037644"/>
            <a:ext cx="8250902" cy="1055400"/>
          </a:xfrm>
          <a:prstGeom prst="rect">
            <a:avLst/>
          </a:prstGeom>
        </p:spPr>
        <p:txBody>
          <a:bodyPr lIns="64324" tIns="64324" rIns="64324" bIns="64324"/>
          <a:lstStyle>
            <a:lvl1pPr>
              <a:lnSpc>
                <a:spcPct val="92592"/>
              </a:lnSpc>
              <a:defRPr sz="2500" b="1">
                <a:latin typeface="Proxima Nova"/>
                <a:ea typeface="Proxima Nova"/>
                <a:cs typeface="Proxima Nova"/>
                <a:sym typeface="Proxima Nova"/>
              </a:defRPr>
            </a:lvl1pPr>
          </a:lstStyle>
          <a:p>
            <a:r>
              <a:t>Title Text</a:t>
            </a:r>
          </a:p>
        </p:txBody>
      </p:sp>
      <p:sp>
        <p:nvSpPr>
          <p:cNvPr id="352" name="Slide Number"/>
          <p:cNvSpPr txBox="1">
            <a:spLocks noGrp="1"/>
          </p:cNvSpPr>
          <p:nvPr>
            <p:ph type="sldNum" sz="quarter" idx="2"/>
          </p:nvPr>
        </p:nvSpPr>
        <p:spPr>
          <a:xfrm>
            <a:off x="8447484" y="507893"/>
            <a:ext cx="339119" cy="326034"/>
          </a:xfrm>
          <a:prstGeom prst="rect">
            <a:avLst/>
          </a:prstGeom>
        </p:spPr>
        <p:txBody>
          <a:bodyPr lIns="64324" tIns="64324" rIns="64324" bIns="64324"/>
          <a:lstStyle>
            <a:lvl1pPr marL="63500" indent="-127000" algn="l">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ntent: IMAC">
    <p:spTree>
      <p:nvGrpSpPr>
        <p:cNvPr id="1" name=""/>
        <p:cNvGrpSpPr/>
        <p:nvPr/>
      </p:nvGrpSpPr>
      <p:grpSpPr>
        <a:xfrm>
          <a:off x="0" y="0"/>
          <a:ext cx="0" cy="0"/>
          <a:chOff x="0" y="0"/>
          <a:chExt cx="0" cy="0"/>
        </a:xfrm>
      </p:grpSpPr>
      <p:pic>
        <p:nvPicPr>
          <p:cNvPr id="359" name="Shape 203" descr="Shape 203"/>
          <p:cNvPicPr>
            <a:picLocks noChangeAspect="1"/>
          </p:cNvPicPr>
          <p:nvPr/>
        </p:nvPicPr>
        <p:blipFill>
          <a:blip r:embed="rId2">
            <a:extLst/>
          </a:blip>
          <a:stretch>
            <a:fillRect/>
          </a:stretch>
        </p:blipFill>
        <p:spPr>
          <a:xfrm>
            <a:off x="2330648" y="1095490"/>
            <a:ext cx="4473000" cy="3631802"/>
          </a:xfrm>
          <a:prstGeom prst="rect">
            <a:avLst/>
          </a:prstGeom>
          <a:ln w="12700">
            <a:miter lim="400000"/>
          </a:ln>
        </p:spPr>
      </p:pic>
      <p:sp>
        <p:nvSpPr>
          <p:cNvPr id="360" name="Body Level One…"/>
          <p:cNvSpPr txBox="1">
            <a:spLocks noGrp="1"/>
          </p:cNvSpPr>
          <p:nvPr>
            <p:ph type="body" sz="half" idx="1"/>
          </p:nvPr>
        </p:nvSpPr>
        <p:spPr>
          <a:xfrm>
            <a:off x="2536031" y="1270220"/>
            <a:ext cx="4098600" cy="2316601"/>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361" name="Slide Number"/>
          <p:cNvSpPr txBox="1">
            <a:spLocks noGrp="1"/>
          </p:cNvSpPr>
          <p:nvPr>
            <p:ph type="sldNum" sz="quarter" idx="2"/>
          </p:nvPr>
        </p:nvSpPr>
        <p:spPr>
          <a:xfrm>
            <a:off x="8447484" y="507893"/>
            <a:ext cx="339119" cy="326034"/>
          </a:xfrm>
          <a:prstGeom prst="rect">
            <a:avLst/>
          </a:prstGeom>
        </p:spPr>
        <p:txBody>
          <a:bodyPr lIns="64324" tIns="64324" rIns="64324" bIns="64324"/>
          <a:lstStyle>
            <a:lvl1pPr marL="63500" indent="-127000" algn="l">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ntent: MAC Book Pro">
    <p:spTree>
      <p:nvGrpSpPr>
        <p:cNvPr id="1" name=""/>
        <p:cNvGrpSpPr/>
        <p:nvPr/>
      </p:nvGrpSpPr>
      <p:grpSpPr>
        <a:xfrm>
          <a:off x="0" y="0"/>
          <a:ext cx="0" cy="0"/>
          <a:chOff x="0" y="0"/>
          <a:chExt cx="0" cy="0"/>
        </a:xfrm>
      </p:grpSpPr>
      <p:pic>
        <p:nvPicPr>
          <p:cNvPr id="368" name="Shape 209" descr="Shape 209"/>
          <p:cNvPicPr>
            <a:picLocks noChangeAspect="1"/>
          </p:cNvPicPr>
          <p:nvPr/>
        </p:nvPicPr>
        <p:blipFill>
          <a:blip r:embed="rId2">
            <a:extLst/>
          </a:blip>
          <a:stretch>
            <a:fillRect/>
          </a:stretch>
        </p:blipFill>
        <p:spPr>
          <a:xfrm>
            <a:off x="1965087" y="1096067"/>
            <a:ext cx="5153102" cy="3612302"/>
          </a:xfrm>
          <a:prstGeom prst="rect">
            <a:avLst/>
          </a:prstGeom>
          <a:ln w="12700">
            <a:miter lim="400000"/>
          </a:ln>
        </p:spPr>
      </p:pic>
      <p:sp>
        <p:nvSpPr>
          <p:cNvPr id="369" name="Body Level One…"/>
          <p:cNvSpPr txBox="1">
            <a:spLocks noGrp="1"/>
          </p:cNvSpPr>
          <p:nvPr>
            <p:ph type="body" sz="quarter" idx="1"/>
          </p:nvPr>
        </p:nvSpPr>
        <p:spPr>
          <a:xfrm>
            <a:off x="2643186" y="1297056"/>
            <a:ext cx="3830701" cy="2388300"/>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370" name="Slide Number"/>
          <p:cNvSpPr txBox="1">
            <a:spLocks noGrp="1"/>
          </p:cNvSpPr>
          <p:nvPr>
            <p:ph type="sldNum" sz="quarter" idx="2"/>
          </p:nvPr>
        </p:nvSpPr>
        <p:spPr>
          <a:xfrm>
            <a:off x="8447484" y="507893"/>
            <a:ext cx="339119" cy="326034"/>
          </a:xfrm>
          <a:prstGeom prst="rect">
            <a:avLst/>
          </a:prstGeom>
        </p:spPr>
        <p:txBody>
          <a:bodyPr lIns="64324" tIns="64324" rIns="64324" bIns="64324"/>
          <a:lstStyle>
            <a:lvl1pPr marL="63500" indent="-127000" algn="l">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ontent: IPad">
    <p:spTree>
      <p:nvGrpSpPr>
        <p:cNvPr id="1" name=""/>
        <p:cNvGrpSpPr/>
        <p:nvPr/>
      </p:nvGrpSpPr>
      <p:grpSpPr>
        <a:xfrm>
          <a:off x="0" y="0"/>
          <a:ext cx="0" cy="0"/>
          <a:chOff x="0" y="0"/>
          <a:chExt cx="0" cy="0"/>
        </a:xfrm>
      </p:grpSpPr>
      <p:pic>
        <p:nvPicPr>
          <p:cNvPr id="377" name="Shape 215" descr="Shape 215"/>
          <p:cNvPicPr>
            <a:picLocks noChangeAspect="1"/>
          </p:cNvPicPr>
          <p:nvPr/>
        </p:nvPicPr>
        <p:blipFill>
          <a:blip r:embed="rId2">
            <a:extLst/>
          </a:blip>
          <a:stretch>
            <a:fillRect/>
          </a:stretch>
        </p:blipFill>
        <p:spPr>
          <a:xfrm>
            <a:off x="2205632" y="1064479"/>
            <a:ext cx="4813201" cy="3771602"/>
          </a:xfrm>
          <a:prstGeom prst="rect">
            <a:avLst/>
          </a:prstGeom>
          <a:ln w="12700">
            <a:miter lim="400000"/>
          </a:ln>
        </p:spPr>
      </p:pic>
      <p:sp>
        <p:nvSpPr>
          <p:cNvPr id="378" name="Body Level One…"/>
          <p:cNvSpPr txBox="1">
            <a:spLocks noGrp="1"/>
          </p:cNvSpPr>
          <p:nvPr>
            <p:ph type="body" sz="half" idx="1"/>
          </p:nvPr>
        </p:nvSpPr>
        <p:spPr>
          <a:xfrm>
            <a:off x="2687834" y="1475960"/>
            <a:ext cx="3822002" cy="2880300"/>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xfrm>
            <a:off x="8447484" y="507893"/>
            <a:ext cx="339119" cy="326034"/>
          </a:xfrm>
          <a:prstGeom prst="rect">
            <a:avLst/>
          </a:prstGeom>
        </p:spPr>
        <p:txBody>
          <a:bodyPr lIns="64324" tIns="64324" rIns="64324" bIns="64324"/>
          <a:lstStyle>
            <a:lvl1pPr marL="63500" indent="-127000" algn="l">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Smart Phones">
    <p:spTree>
      <p:nvGrpSpPr>
        <p:cNvPr id="1" name=""/>
        <p:cNvGrpSpPr/>
        <p:nvPr/>
      </p:nvGrpSpPr>
      <p:grpSpPr>
        <a:xfrm>
          <a:off x="0" y="0"/>
          <a:ext cx="0" cy="0"/>
          <a:chOff x="0" y="0"/>
          <a:chExt cx="0" cy="0"/>
        </a:xfrm>
      </p:grpSpPr>
      <p:pic>
        <p:nvPicPr>
          <p:cNvPr id="386" name="Shape 221" descr="Shape 221"/>
          <p:cNvPicPr>
            <a:picLocks noChangeAspect="1"/>
          </p:cNvPicPr>
          <p:nvPr/>
        </p:nvPicPr>
        <p:blipFill>
          <a:blip r:embed="rId2">
            <a:extLst/>
          </a:blip>
          <a:stretch>
            <a:fillRect/>
          </a:stretch>
        </p:blipFill>
        <p:spPr>
          <a:xfrm>
            <a:off x="714375" y="925269"/>
            <a:ext cx="2843401" cy="4266901"/>
          </a:xfrm>
          <a:prstGeom prst="rect">
            <a:avLst/>
          </a:prstGeom>
          <a:ln w="12700">
            <a:miter lim="400000"/>
          </a:ln>
        </p:spPr>
      </p:pic>
      <p:pic>
        <p:nvPicPr>
          <p:cNvPr id="387" name="Shape 222" descr="Shape 222"/>
          <p:cNvPicPr>
            <a:picLocks noChangeAspect="1"/>
          </p:cNvPicPr>
          <p:nvPr/>
        </p:nvPicPr>
        <p:blipFill>
          <a:blip r:embed="rId3">
            <a:extLst/>
          </a:blip>
          <a:stretch>
            <a:fillRect/>
          </a:stretch>
        </p:blipFill>
        <p:spPr>
          <a:xfrm>
            <a:off x="3286125" y="966082"/>
            <a:ext cx="2598600" cy="3884102"/>
          </a:xfrm>
          <a:prstGeom prst="rect">
            <a:avLst/>
          </a:prstGeom>
          <a:ln w="12700">
            <a:miter lim="400000"/>
          </a:ln>
        </p:spPr>
      </p:pic>
      <p:pic>
        <p:nvPicPr>
          <p:cNvPr id="388" name="Shape 223" descr="Shape 223"/>
          <p:cNvPicPr>
            <a:picLocks noChangeAspect="1"/>
          </p:cNvPicPr>
          <p:nvPr/>
        </p:nvPicPr>
        <p:blipFill>
          <a:blip r:embed="rId4">
            <a:extLst/>
          </a:blip>
          <a:stretch>
            <a:fillRect/>
          </a:stretch>
        </p:blipFill>
        <p:spPr>
          <a:xfrm>
            <a:off x="5982889" y="957137"/>
            <a:ext cx="2098501" cy="3845402"/>
          </a:xfrm>
          <a:prstGeom prst="rect">
            <a:avLst/>
          </a:prstGeom>
          <a:ln w="12700">
            <a:miter lim="400000"/>
          </a:ln>
        </p:spPr>
      </p:pic>
      <p:sp>
        <p:nvSpPr>
          <p:cNvPr id="389" name="Shape 226"/>
          <p:cNvSpPr txBox="1"/>
          <p:nvPr/>
        </p:nvSpPr>
        <p:spPr>
          <a:xfrm>
            <a:off x="3973710" y="2701455"/>
            <a:ext cx="1200901" cy="189146"/>
          </a:xfrm>
          <a:prstGeom prst="rect">
            <a:avLst/>
          </a:prstGeom>
          <a:ln w="12700">
            <a:miter lim="400000"/>
          </a:ln>
          <a:extLst>
            <a:ext uri="{C572A759-6A51-4108-AA02-DFA0A04FC94B}">
              <ma14:wrappingTextBoxFlag xmlns:ma14="http://schemas.microsoft.com/office/mac/drawingml/2011/main" val="1"/>
            </a:ext>
          </a:extLst>
        </p:spPr>
        <p:txBody>
          <a:bodyPr lIns="26799" tIns="26799" rIns="26799" bIns="26799">
            <a:spAutoFit/>
          </a:bodyPr>
          <a:lstStyle>
            <a:lvl1pPr>
              <a:defRPr sz="1000"/>
            </a:lvl1pPr>
          </a:lstStyle>
          <a:p>
            <a:r>
              <a:t>Drag an object here</a:t>
            </a:r>
          </a:p>
        </p:txBody>
      </p:sp>
      <p:sp>
        <p:nvSpPr>
          <p:cNvPr id="390" name="Shape 227"/>
          <p:cNvSpPr txBox="1"/>
          <p:nvPr/>
        </p:nvSpPr>
        <p:spPr>
          <a:xfrm>
            <a:off x="6456164" y="2701455"/>
            <a:ext cx="1200901" cy="189146"/>
          </a:xfrm>
          <a:prstGeom prst="rect">
            <a:avLst/>
          </a:prstGeom>
          <a:ln w="12700">
            <a:miter lim="400000"/>
          </a:ln>
          <a:extLst>
            <a:ext uri="{C572A759-6A51-4108-AA02-DFA0A04FC94B}">
              <ma14:wrappingTextBoxFlag xmlns:ma14="http://schemas.microsoft.com/office/mac/drawingml/2011/main" val="1"/>
            </a:ext>
          </a:extLst>
        </p:spPr>
        <p:txBody>
          <a:bodyPr lIns="26799" tIns="26799" rIns="26799" bIns="26799">
            <a:spAutoFit/>
          </a:bodyPr>
          <a:lstStyle>
            <a:lvl1pPr>
              <a:defRPr sz="1000"/>
            </a:lvl1pPr>
          </a:lstStyle>
          <a:p>
            <a:r>
              <a:t>Drag an object here</a:t>
            </a:r>
          </a:p>
        </p:txBody>
      </p:sp>
      <p:sp>
        <p:nvSpPr>
          <p:cNvPr id="391" name="Body Level One…"/>
          <p:cNvSpPr txBox="1">
            <a:spLocks noGrp="1"/>
          </p:cNvSpPr>
          <p:nvPr>
            <p:ph type="body" sz="quarter" idx="1"/>
          </p:nvPr>
        </p:nvSpPr>
        <p:spPr>
          <a:xfrm>
            <a:off x="1294804" y="1395453"/>
            <a:ext cx="1625401" cy="2790900"/>
          </a:xfrm>
          <a:prstGeom prst="rect">
            <a:avLst/>
          </a:prstGeom>
        </p:spPr>
        <p:txBody>
          <a:bodyPr lIns="64324" tIns="64324" rIns="64324" bIns="64324" anchor="ctr"/>
          <a:lstStyle>
            <a:lvl1pPr>
              <a:lnSpc>
                <a:spcPct val="100000"/>
              </a:lnSpc>
              <a:spcBef>
                <a:spcPts val="0"/>
              </a:spcBef>
              <a:buClrTx/>
              <a:buFont typeface="Helvetica"/>
              <a:defRPr sz="1700">
                <a:solidFill>
                  <a:srgbClr val="000000"/>
                </a:solidFill>
                <a:latin typeface="Source Sans Pro"/>
                <a:ea typeface="Source Sans Pro"/>
                <a:cs typeface="Source Sans Pro"/>
                <a:sym typeface="Source Sans Pro"/>
              </a:defRPr>
            </a:lvl1pPr>
            <a:lvl2pPr marL="685800" indent="-21590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2pPr>
            <a:lvl3pPr marL="1327150" indent="-53975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3pPr>
            <a:lvl4pPr marL="1925320" indent="-820420">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4pPr>
            <a:lvl5pPr marL="2536189" indent="-1101089">
              <a:lnSpc>
                <a:spcPct val="100000"/>
              </a:lnSpc>
              <a:spcBef>
                <a:spcPts val="0"/>
              </a:spcBef>
              <a:buClrTx/>
              <a:buFont typeface="Helvetica"/>
              <a:buChar char="‣"/>
              <a:defRPr sz="1700">
                <a:solidFill>
                  <a:srgbClr val="000000"/>
                </a:solidFill>
                <a:latin typeface="Source Sans Pro"/>
                <a:ea typeface="Source Sans Pro"/>
                <a:cs typeface="Source Sans Pro"/>
                <a:sym typeface="Source Sans Pro"/>
              </a:defRPr>
            </a:lvl5pPr>
          </a:lstStyle>
          <a:p>
            <a:r>
              <a:t>Body Level One</a:t>
            </a:r>
          </a:p>
          <a:p>
            <a:pPr lvl="1"/>
            <a:r>
              <a:t>Body Level Two</a:t>
            </a:r>
          </a:p>
          <a:p>
            <a:pPr lvl="2"/>
            <a:r>
              <a:t>Body Level Three</a:t>
            </a:r>
          </a:p>
          <a:p>
            <a:pPr lvl="3"/>
            <a:r>
              <a:t>Body Level Four</a:t>
            </a:r>
          </a:p>
          <a:p>
            <a:pPr lvl="4"/>
            <a:r>
              <a:t>Body Level Five</a:t>
            </a:r>
          </a:p>
        </p:txBody>
      </p:sp>
      <p:sp>
        <p:nvSpPr>
          <p:cNvPr id="392" name="Slide Number"/>
          <p:cNvSpPr txBox="1">
            <a:spLocks noGrp="1"/>
          </p:cNvSpPr>
          <p:nvPr>
            <p:ph type="sldNum" sz="quarter" idx="2"/>
          </p:nvPr>
        </p:nvSpPr>
        <p:spPr>
          <a:xfrm>
            <a:off x="8447484" y="507893"/>
            <a:ext cx="339119" cy="326034"/>
          </a:xfrm>
          <a:prstGeom prst="rect">
            <a:avLst/>
          </a:prstGeom>
        </p:spPr>
        <p:txBody>
          <a:bodyPr lIns="64324" tIns="64324" rIns="64324" bIns="64324"/>
          <a:lstStyle>
            <a:lvl1pPr marL="63500" indent="-127000" algn="l">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iscussion">
    <p:bg>
      <p:bgPr>
        <a:solidFill>
          <a:srgbClr val="000000"/>
        </a:solidFill>
        <a:effectLst/>
      </p:bgPr>
    </p:bg>
    <p:spTree>
      <p:nvGrpSpPr>
        <p:cNvPr id="1" name=""/>
        <p:cNvGrpSpPr/>
        <p:nvPr/>
      </p:nvGrpSpPr>
      <p:grpSpPr>
        <a:xfrm>
          <a:off x="0" y="0"/>
          <a:ext cx="0" cy="0"/>
          <a:chOff x="0" y="0"/>
          <a:chExt cx="0" cy="0"/>
        </a:xfrm>
      </p:grpSpPr>
      <p:sp>
        <p:nvSpPr>
          <p:cNvPr id="399" name="Shape 231"/>
          <p:cNvSpPr/>
          <p:nvPr/>
        </p:nvSpPr>
        <p:spPr>
          <a:xfrm>
            <a:off x="446483" y="447260"/>
            <a:ext cx="8250902" cy="1"/>
          </a:xfrm>
          <a:prstGeom prst="line">
            <a:avLst/>
          </a:prstGeom>
          <a:ln>
            <a:solidFill>
              <a:srgbClr val="FFFFFF"/>
            </a:solidFill>
            <a:miter lim="8000"/>
          </a:ln>
        </p:spPr>
        <p:txBody>
          <a:bodyPr lIns="45719" rIns="45719"/>
          <a:lstStyle/>
          <a:p>
            <a:endParaRPr/>
          </a:p>
        </p:txBody>
      </p:sp>
      <p:sp>
        <p:nvSpPr>
          <p:cNvPr id="400" name="Shape 232"/>
          <p:cNvSpPr/>
          <p:nvPr/>
        </p:nvSpPr>
        <p:spPr>
          <a:xfrm>
            <a:off x="446483" y="858740"/>
            <a:ext cx="8250902" cy="1"/>
          </a:xfrm>
          <a:prstGeom prst="line">
            <a:avLst/>
          </a:prstGeom>
          <a:ln>
            <a:solidFill>
              <a:srgbClr val="FFFFFF"/>
            </a:solidFill>
            <a:miter lim="8000"/>
          </a:ln>
        </p:spPr>
        <p:txBody>
          <a:bodyPr lIns="45719" rIns="45719"/>
          <a:lstStyle/>
          <a:p>
            <a:endParaRPr/>
          </a:p>
        </p:txBody>
      </p:sp>
      <p:sp>
        <p:nvSpPr>
          <p:cNvPr id="401" name="Shape 233"/>
          <p:cNvSpPr txBox="1"/>
          <p:nvPr/>
        </p:nvSpPr>
        <p:spPr>
          <a:xfrm>
            <a:off x="446483" y="1037644"/>
            <a:ext cx="8250902" cy="22892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8333"/>
              </a:lnSpc>
              <a:defRPr sz="8400" b="1">
                <a:solidFill>
                  <a:srgbClr val="FFFFFF"/>
                </a:solidFill>
              </a:defRPr>
            </a:lvl1pPr>
          </a:lstStyle>
          <a:p>
            <a:r>
              <a:t>DISCUSSION TIME</a:t>
            </a:r>
          </a:p>
        </p:txBody>
      </p:sp>
      <p:sp>
        <p:nvSpPr>
          <p:cNvPr id="402" name="Slide Number"/>
          <p:cNvSpPr txBox="1">
            <a:spLocks noGrp="1"/>
          </p:cNvSpPr>
          <p:nvPr>
            <p:ph type="sldNum" sz="quarter" idx="2"/>
          </p:nvPr>
        </p:nvSpPr>
        <p:spPr>
          <a:xfrm>
            <a:off x="8363092" y="507893"/>
            <a:ext cx="339118" cy="326034"/>
          </a:xfrm>
          <a:prstGeom prst="rect">
            <a:avLst/>
          </a:prstGeom>
        </p:spPr>
        <p:txBody>
          <a:bodyPr lIns="64324" tIns="64324" rIns="64324" bIns="64324"/>
          <a:lstStyle>
            <a:lvl1pPr marL="63500" indent="-127000">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152475"/>
            <a:ext cx="3999902" cy="3416400"/>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ull Image">
    <p:spTree>
      <p:nvGrpSpPr>
        <p:cNvPr id="1" name=""/>
        <p:cNvGrpSpPr/>
        <p:nvPr/>
      </p:nvGrpSpPr>
      <p:grpSpPr>
        <a:xfrm>
          <a:off x="0" y="0"/>
          <a:ext cx="0" cy="0"/>
          <a:chOff x="0" y="0"/>
          <a:chExt cx="0" cy="0"/>
        </a:xfrm>
      </p:grpSpPr>
      <p:sp>
        <p:nvSpPr>
          <p:cNvPr id="409"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ulleted Text">
    <p:spTree>
      <p:nvGrpSpPr>
        <p:cNvPr id="1" name=""/>
        <p:cNvGrpSpPr/>
        <p:nvPr/>
      </p:nvGrpSpPr>
      <p:grpSpPr>
        <a:xfrm>
          <a:off x="0" y="0"/>
          <a:ext cx="0" cy="0"/>
          <a:chOff x="0" y="0"/>
          <a:chExt cx="0" cy="0"/>
        </a:xfrm>
      </p:grpSpPr>
      <p:sp>
        <p:nvSpPr>
          <p:cNvPr id="416"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ulleted Text w/ Source">
    <p:spTree>
      <p:nvGrpSpPr>
        <p:cNvPr id="1" name=""/>
        <p:cNvGrpSpPr/>
        <p:nvPr/>
      </p:nvGrpSpPr>
      <p:grpSpPr>
        <a:xfrm>
          <a:off x="0" y="0"/>
          <a:ext cx="0" cy="0"/>
          <a:chOff x="0" y="0"/>
          <a:chExt cx="0" cy="0"/>
        </a:xfrm>
      </p:grpSpPr>
      <p:sp>
        <p:nvSpPr>
          <p:cNvPr id="423"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Non-Bulleted Text">
    <p:spTree>
      <p:nvGrpSpPr>
        <p:cNvPr id="1" name=""/>
        <p:cNvGrpSpPr/>
        <p:nvPr/>
      </p:nvGrpSpPr>
      <p:grpSpPr>
        <a:xfrm>
          <a:off x="0" y="0"/>
          <a:ext cx="0" cy="0"/>
          <a:chOff x="0" y="0"/>
          <a:chExt cx="0" cy="0"/>
        </a:xfrm>
      </p:grpSpPr>
      <p:sp>
        <p:nvSpPr>
          <p:cNvPr id="430"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437"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Divder Rev">
    <p:bg>
      <p:bgPr>
        <a:solidFill>
          <a:srgbClr val="000000"/>
        </a:solidFill>
        <a:effectLst/>
      </p:bgPr>
    </p:bg>
    <p:spTree>
      <p:nvGrpSpPr>
        <p:cNvPr id="1" name=""/>
        <p:cNvGrpSpPr/>
        <p:nvPr/>
      </p:nvGrpSpPr>
      <p:grpSpPr>
        <a:xfrm>
          <a:off x="0" y="0"/>
          <a:ext cx="0" cy="0"/>
          <a:chOff x="0" y="0"/>
          <a:chExt cx="0" cy="0"/>
        </a:xfrm>
      </p:grpSpPr>
      <p:sp>
        <p:nvSpPr>
          <p:cNvPr id="444"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Contact Info">
    <p:bg>
      <p:bgPr>
        <a:solidFill>
          <a:srgbClr val="000000"/>
        </a:solidFill>
        <a:effectLst/>
      </p:bgPr>
    </p:bg>
    <p:spTree>
      <p:nvGrpSpPr>
        <p:cNvPr id="1" name=""/>
        <p:cNvGrpSpPr/>
        <p:nvPr/>
      </p:nvGrpSpPr>
      <p:grpSpPr>
        <a:xfrm>
          <a:off x="0" y="0"/>
          <a:ext cx="0" cy="0"/>
          <a:chOff x="0" y="0"/>
          <a:chExt cx="0" cy="0"/>
        </a:xfrm>
      </p:grpSpPr>
      <p:sp>
        <p:nvSpPr>
          <p:cNvPr id="451" name="Shape 252"/>
          <p:cNvSpPr/>
          <p:nvPr/>
        </p:nvSpPr>
        <p:spPr>
          <a:xfrm>
            <a:off x="446483" y="447260"/>
            <a:ext cx="8250902" cy="1"/>
          </a:xfrm>
          <a:prstGeom prst="line">
            <a:avLst/>
          </a:prstGeom>
          <a:ln w="12700">
            <a:solidFill>
              <a:srgbClr val="FFFFFF"/>
            </a:solidFill>
            <a:miter lim="8000"/>
          </a:ln>
        </p:spPr>
        <p:txBody>
          <a:bodyPr lIns="45719" rIns="45719"/>
          <a:lstStyle/>
          <a:p>
            <a:endParaRPr/>
          </a:p>
        </p:txBody>
      </p:sp>
      <p:sp>
        <p:nvSpPr>
          <p:cNvPr id="452" name="Shape 253"/>
          <p:cNvSpPr/>
          <p:nvPr/>
        </p:nvSpPr>
        <p:spPr>
          <a:xfrm>
            <a:off x="446483" y="858740"/>
            <a:ext cx="8250902" cy="1"/>
          </a:xfrm>
          <a:prstGeom prst="line">
            <a:avLst/>
          </a:prstGeom>
          <a:ln w="12700">
            <a:solidFill>
              <a:srgbClr val="FFFFFF"/>
            </a:solidFill>
            <a:miter lim="8000"/>
          </a:ln>
        </p:spPr>
        <p:txBody>
          <a:bodyPr lIns="45719" rIns="45719"/>
          <a:lstStyle/>
          <a:p>
            <a:endParaRPr/>
          </a:p>
        </p:txBody>
      </p:sp>
      <p:sp>
        <p:nvSpPr>
          <p:cNvPr id="453" name="Shape 254"/>
          <p:cNvSpPr txBox="1"/>
          <p:nvPr/>
        </p:nvSpPr>
        <p:spPr>
          <a:xfrm>
            <a:off x="446483" y="1601192"/>
            <a:ext cx="8250902" cy="15821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27000" lvl="1" indent="-133350">
              <a:lnSpc>
                <a:spcPct val="110000"/>
              </a:lnSpc>
              <a:buClr>
                <a:srgbClr val="000000"/>
              </a:buClr>
              <a:buSzPct val="83333"/>
              <a:buFont typeface="Helvetica"/>
              <a:buChar char="‣"/>
              <a:defRPr sz="1800"/>
            </a:pPr>
            <a:r>
              <a:t>Body Level One</a:t>
            </a:r>
          </a:p>
          <a:p>
            <a:pPr marL="127000" lvl="1" indent="-133350">
              <a:lnSpc>
                <a:spcPct val="110000"/>
              </a:lnSpc>
              <a:spcBef>
                <a:spcPts val="300"/>
              </a:spcBef>
              <a:buClr>
                <a:srgbClr val="000000"/>
              </a:buClr>
              <a:buSzPct val="83333"/>
              <a:buFont typeface="Helvetica"/>
              <a:buChar char="‣"/>
              <a:defRPr sz="1800"/>
            </a:pPr>
            <a:r>
              <a:t>Body Level Two</a:t>
            </a:r>
          </a:p>
          <a:p>
            <a:pPr marL="127000" lvl="1" indent="-133350">
              <a:lnSpc>
                <a:spcPct val="110000"/>
              </a:lnSpc>
              <a:spcBef>
                <a:spcPts val="300"/>
              </a:spcBef>
              <a:buClr>
                <a:srgbClr val="000000"/>
              </a:buClr>
              <a:buSzPct val="83333"/>
              <a:buFont typeface="Helvetica"/>
              <a:buChar char="‣"/>
              <a:defRPr sz="1800"/>
            </a:pPr>
            <a:r>
              <a:t>Body Level Three</a:t>
            </a:r>
          </a:p>
          <a:p>
            <a:pPr marL="127000" lvl="1" indent="-133350">
              <a:lnSpc>
                <a:spcPct val="110000"/>
              </a:lnSpc>
              <a:spcBef>
                <a:spcPts val="300"/>
              </a:spcBef>
              <a:buClr>
                <a:srgbClr val="000000"/>
              </a:buClr>
              <a:buSzPct val="83333"/>
              <a:buFont typeface="Helvetica"/>
              <a:buChar char="‣"/>
              <a:defRPr sz="1800"/>
            </a:pPr>
            <a:r>
              <a:t>Body Level Four</a:t>
            </a:r>
          </a:p>
          <a:p>
            <a:pPr marL="127000" lvl="1" indent="-133350">
              <a:lnSpc>
                <a:spcPct val="110000"/>
              </a:lnSpc>
              <a:spcBef>
                <a:spcPts val="300"/>
              </a:spcBef>
              <a:buClr>
                <a:srgbClr val="000000"/>
              </a:buClr>
              <a:buSzPct val="83333"/>
              <a:buFont typeface="Helvetica"/>
              <a:buChar char="‣"/>
              <a:defRPr sz="1800"/>
            </a:pPr>
            <a:r>
              <a:t>Body Level Five</a:t>
            </a:r>
          </a:p>
        </p:txBody>
      </p:sp>
      <p:sp>
        <p:nvSpPr>
          <p:cNvPr id="454" name="Shape 255"/>
          <p:cNvSpPr txBox="1"/>
          <p:nvPr/>
        </p:nvSpPr>
        <p:spPr>
          <a:xfrm>
            <a:off x="446483" y="1601192"/>
            <a:ext cx="8250902" cy="15821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27000" lvl="1" indent="-133350">
              <a:lnSpc>
                <a:spcPct val="110000"/>
              </a:lnSpc>
              <a:buClr>
                <a:srgbClr val="000000"/>
              </a:buClr>
              <a:buSzPct val="83333"/>
              <a:buFont typeface="Helvetica"/>
              <a:buChar char="‣"/>
              <a:defRPr sz="1800"/>
            </a:pPr>
            <a:r>
              <a:t>Body Level One</a:t>
            </a:r>
          </a:p>
          <a:p>
            <a:pPr marL="127000" lvl="1" indent="-133350">
              <a:lnSpc>
                <a:spcPct val="110000"/>
              </a:lnSpc>
              <a:spcBef>
                <a:spcPts val="300"/>
              </a:spcBef>
              <a:buClr>
                <a:srgbClr val="000000"/>
              </a:buClr>
              <a:buSzPct val="83333"/>
              <a:buFont typeface="Helvetica"/>
              <a:buChar char="‣"/>
              <a:defRPr sz="1800"/>
            </a:pPr>
            <a:r>
              <a:t>Body Level Two</a:t>
            </a:r>
          </a:p>
          <a:p>
            <a:pPr marL="127000" lvl="1" indent="-133350">
              <a:lnSpc>
                <a:spcPct val="110000"/>
              </a:lnSpc>
              <a:spcBef>
                <a:spcPts val="300"/>
              </a:spcBef>
              <a:buClr>
                <a:srgbClr val="000000"/>
              </a:buClr>
              <a:buSzPct val="83333"/>
              <a:buFont typeface="Helvetica"/>
              <a:buChar char="‣"/>
              <a:defRPr sz="1800"/>
            </a:pPr>
            <a:r>
              <a:t>Body Level Three</a:t>
            </a:r>
          </a:p>
          <a:p>
            <a:pPr marL="127000" lvl="1" indent="-133350">
              <a:lnSpc>
                <a:spcPct val="110000"/>
              </a:lnSpc>
              <a:spcBef>
                <a:spcPts val="300"/>
              </a:spcBef>
              <a:buClr>
                <a:srgbClr val="000000"/>
              </a:buClr>
              <a:buSzPct val="83333"/>
              <a:buFont typeface="Helvetica"/>
              <a:buChar char="‣"/>
              <a:defRPr sz="1800"/>
            </a:pPr>
            <a:r>
              <a:t>Body Level Four</a:t>
            </a:r>
          </a:p>
          <a:p>
            <a:pPr marL="127000" lvl="1" indent="-133350">
              <a:lnSpc>
                <a:spcPct val="110000"/>
              </a:lnSpc>
              <a:spcBef>
                <a:spcPts val="300"/>
              </a:spcBef>
              <a:buClr>
                <a:srgbClr val="000000"/>
              </a:buClr>
              <a:buSzPct val="83333"/>
              <a:buFont typeface="Helvetica"/>
              <a:buChar char="‣"/>
              <a:defRPr sz="1800"/>
            </a:pPr>
            <a:r>
              <a:t>Body Level Five</a:t>
            </a:r>
          </a:p>
        </p:txBody>
      </p:sp>
      <p:sp>
        <p:nvSpPr>
          <p:cNvPr id="455" name="Slide Number"/>
          <p:cNvSpPr txBox="1">
            <a:spLocks noGrp="1"/>
          </p:cNvSpPr>
          <p:nvPr>
            <p:ph type="sldNum" sz="quarter" idx="2"/>
          </p:nvPr>
        </p:nvSpPr>
        <p:spPr>
          <a:xfrm>
            <a:off x="4419600" y="4608064"/>
            <a:ext cx="2133600" cy="3183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4700818"/>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pgoodall1984/dat11syd.git" TargetMode="External"/><Relationship Id="rId3" Type="http://schemas.openxmlformats.org/officeDocument/2006/relationships/hyperlink" Target="https://github.com/generalassembly-studio/dat11syd.g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jpe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2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tiff"/><Relationship Id="rId3" Type="http://schemas.openxmlformats.org/officeDocument/2006/relationships/hyperlink" Target="http://paulgoodall.tech:800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3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kaggle.com/c/titanic/data" TargetMode="Externa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jpeg"/><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tiff"/><Relationship Id="rId3" Type="http://schemas.openxmlformats.org/officeDocument/2006/relationships/hyperlink" Target="http://paulgoodall.tech:800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3.gif"/><Relationship Id="rId4" Type="http://schemas.openxmlformats.org/officeDocument/2006/relationships/hyperlink" Target="http://www.med.uottawa.ca" TargetMode="External"/><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jpeg"/><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tiff"/><Relationship Id="rId3" Type="http://schemas.openxmlformats.org/officeDocument/2006/relationships/hyperlink" Target="http://paulgoodall.tech:800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generalassembly-studio/ds-curriculum/raw/master/lessons/lesson-1/assets/data-science-workflow-final.jpg" TargetMode="Externa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4.jpeg"/><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jpeg"/><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tiff"/><Relationship Id="rId3" Type="http://schemas.openxmlformats.org/officeDocument/2006/relationships/image" Target="../media/image47.tif"/></Relationships>
</file>

<file path=ppt/slides/_rels/slide65.xml.rels><?xml version="1.0" encoding="UTF-8" standalone="yes"?>
<Relationships xmlns="http://schemas.openxmlformats.org/package/2006/relationships"><Relationship Id="rId3" Type="http://schemas.openxmlformats.org/officeDocument/2006/relationships/hyperlink" Target="https://docs.scipy.org/doc/numpy-1.13.0/reference/" TargetMode="External"/><Relationship Id="rId4" Type="http://schemas.openxmlformats.org/officeDocument/2006/relationships/hyperlink" Target="https://guides.github.com/introduction/flow/" TargetMode="External"/><Relationship Id="rId1" Type="http://schemas.openxmlformats.org/officeDocument/2006/relationships/slideLayout" Target="../slideLayouts/slideLayout3.xml"/><Relationship Id="rId2" Type="http://schemas.openxmlformats.org/officeDocument/2006/relationships/hyperlink" Target="http://stattrek.com/tutorials/statistics-tutorial.aspx"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hyperlink" Target="https://docs.google.com/forms/d/e/1FAIpQLSdaBdMebhoXQpac2edDbIkHD-78HrTpBk3VKGH6lcDMVorSIQ/viewfor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generalassembly-studio/dat10syd.git" TargetMode="Externa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jpeg"/><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1" y="0"/>
            <a:ext cx="9144000" cy="5143500"/>
          </a:xfrm>
          <a:prstGeom prst="rect">
            <a:avLst/>
          </a:prstGeom>
          <a:ln w="12700">
            <a:miter lim="400000"/>
          </a:ln>
        </p:spPr>
      </p:pic>
      <p:sp>
        <p:nvSpPr>
          <p:cNvPr id="466" name="Shape 262"/>
          <p:cNvSpPr txBox="1">
            <a:spLocks noGrp="1"/>
          </p:cNvSpPr>
          <p:nvPr>
            <p:ph type="title"/>
          </p:nvPr>
        </p:nvSpPr>
        <p:spPr>
          <a:xfrm>
            <a:off x="1497737" y="602020"/>
            <a:ext cx="5655602" cy="598800"/>
          </a:xfrm>
          <a:prstGeom prst="rect">
            <a:avLst/>
          </a:prstGeom>
        </p:spPr>
        <p:txBody>
          <a:bodyPr>
            <a:normAutofit fontScale="90000"/>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4340" y="4207449"/>
            <a:ext cx="5655602" cy="1133275"/>
          </a:xfrm>
          <a:prstGeom prst="rect">
            <a:avLst/>
          </a:prstGeom>
        </p:spPr>
        <p:txBody>
          <a:bodyPr/>
          <a:lstStyle/>
          <a:p>
            <a:pPr algn="l"/>
            <a:endParaRPr sz="1800" b="1" dirty="0">
              <a:solidFill>
                <a:srgbClr val="000000"/>
              </a:solidFill>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08386" y="656744"/>
            <a:ext cx="489351" cy="48935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308"/>
          <p:cNvSpPr txBox="1">
            <a:spLocks noGrp="1"/>
          </p:cNvSpPr>
          <p:nvPr>
            <p:ph type="body" idx="1"/>
          </p:nvPr>
        </p:nvSpPr>
        <p:spPr>
          <a:xfrm>
            <a:off x="553639" y="1112940"/>
            <a:ext cx="8250902" cy="3415201"/>
          </a:xfrm>
          <a:prstGeom prst="rect">
            <a:avLst/>
          </a:prstGeom>
        </p:spPr>
        <p:txBody>
          <a:bodyPr lIns="0" tIns="0" rIns="0" bIns="0"/>
          <a:lstStyle/>
          <a:p>
            <a:pPr marL="135509" indent="-172465" defTabSz="886968">
              <a:spcBef>
                <a:spcPts val="600"/>
              </a:spcBef>
              <a:defRPr sz="1940"/>
            </a:pPr>
            <a:r>
              <a:t>Track files and file changes in a repository (“repo”)</a:t>
            </a:r>
          </a:p>
          <a:p>
            <a:pPr marL="455802" lvl="1" indent="-61595" defTabSz="886968">
              <a:spcBef>
                <a:spcPts val="600"/>
              </a:spcBef>
              <a:defRPr sz="1940"/>
            </a:pPr>
            <a:r>
              <a:t>version control</a:t>
            </a:r>
            <a:endParaRPr sz="1261"/>
          </a:p>
          <a:p>
            <a:pPr marL="455802" lvl="1" indent="-61595" defTabSz="886968">
              <a:spcBef>
                <a:spcPts val="600"/>
              </a:spcBef>
              <a:defRPr sz="1940"/>
            </a:pPr>
            <a:r>
              <a:t>branching → divergent development</a:t>
            </a:r>
            <a:endParaRPr sz="1261"/>
          </a:p>
          <a:p>
            <a:pPr marL="455802" lvl="1" indent="-61595" defTabSz="886968">
              <a:spcBef>
                <a:spcPts val="600"/>
              </a:spcBef>
              <a:defRPr sz="1940"/>
            </a:pPr>
            <a:r>
              <a:t>backup</a:t>
            </a:r>
            <a:endParaRPr sz="1261"/>
          </a:p>
          <a:p>
            <a:pPr marL="455802" lvl="1" indent="-61595" defTabSz="886968">
              <a:spcBef>
                <a:spcPts val="600"/>
              </a:spcBef>
              <a:defRPr sz="1940"/>
            </a:pPr>
            <a:r>
              <a:t>collaboration (closed team or open source)</a:t>
            </a:r>
            <a:endParaRPr sz="1261"/>
          </a:p>
          <a:p>
            <a:pPr marL="455802" lvl="1" indent="-61595" defTabSz="886968">
              <a:spcBef>
                <a:spcPts val="600"/>
              </a:spcBef>
              <a:defRPr sz="1940"/>
            </a:pPr>
            <a:r>
              <a:t>delivery</a:t>
            </a:r>
            <a:endParaRPr sz="1261"/>
          </a:p>
          <a:p>
            <a:pPr marL="135509" indent="-172465" defTabSz="886968">
              <a:spcBef>
                <a:spcPts val="600"/>
              </a:spcBef>
              <a:defRPr sz="1940"/>
            </a:pPr>
            <a:r>
              <a:t>Most widely used version control system, largest code host</a:t>
            </a:r>
          </a:p>
          <a:p>
            <a:pPr marL="135509" indent="-172465" defTabSz="886968">
              <a:spcBef>
                <a:spcPts val="600"/>
              </a:spcBef>
              <a:defRPr sz="1940"/>
            </a:pPr>
            <a:r>
              <a:t>Runs from command line or a GUI (GitHub Desktop)</a:t>
            </a:r>
          </a:p>
          <a:p>
            <a:pPr marL="135509" indent="-172465" defTabSz="886968">
              <a:spcBef>
                <a:spcPts val="600"/>
              </a:spcBef>
              <a:defRPr sz="1940"/>
            </a:pPr>
            <a:r>
              <a:t>Repos are online</a:t>
            </a:r>
          </a:p>
        </p:txBody>
      </p:sp>
      <p:sp>
        <p:nvSpPr>
          <p:cNvPr id="508" name="Shape 309"/>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Git and GitHub</a:t>
            </a:r>
          </a:p>
        </p:txBody>
      </p:sp>
      <p:pic>
        <p:nvPicPr>
          <p:cNvPr id="509" name="edit-draw-pencil.png" descr="edit-draw-pencil.png"/>
          <p:cNvPicPr>
            <a:picLocks noChangeAspect="1"/>
          </p:cNvPicPr>
          <p:nvPr/>
        </p:nvPicPr>
        <p:blipFill>
          <a:blip r:embed="rId2">
            <a:extLst/>
          </a:blip>
          <a:stretch>
            <a:fillRect/>
          </a:stretch>
        </p:blipFill>
        <p:spPr>
          <a:xfrm>
            <a:off x="8319464" y="128901"/>
            <a:ext cx="501001" cy="501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314"/>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15" name="Shape 315"/>
          <p:cNvGrpSpPr/>
          <p:nvPr/>
        </p:nvGrpSpPr>
        <p:grpSpPr>
          <a:xfrm>
            <a:off x="5422689" y="1212930"/>
            <a:ext cx="2468101" cy="1146001"/>
            <a:chOff x="0" y="0"/>
            <a:chExt cx="2468100" cy="1145999"/>
          </a:xfrm>
        </p:grpSpPr>
        <p:sp>
          <p:nvSpPr>
            <p:cNvPr id="813"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14"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18" name="Shape 316"/>
          <p:cNvGrpSpPr/>
          <p:nvPr/>
        </p:nvGrpSpPr>
        <p:grpSpPr>
          <a:xfrm>
            <a:off x="1127143" y="1212930"/>
            <a:ext cx="2468102" cy="1146001"/>
            <a:chOff x="0" y="0"/>
            <a:chExt cx="2468100" cy="1145999"/>
          </a:xfrm>
        </p:grpSpPr>
        <p:sp>
          <p:nvSpPr>
            <p:cNvPr id="816"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17"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21" name="Shape 317"/>
          <p:cNvGrpSpPr/>
          <p:nvPr/>
        </p:nvGrpSpPr>
        <p:grpSpPr>
          <a:xfrm>
            <a:off x="1127143" y="3821314"/>
            <a:ext cx="2468102" cy="951600"/>
            <a:chOff x="0" y="0"/>
            <a:chExt cx="2468100" cy="951598"/>
          </a:xfrm>
        </p:grpSpPr>
        <p:sp>
          <p:nvSpPr>
            <p:cNvPr id="819"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20"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22" name="Shape 318"/>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23" name="Shape 319"/>
          <p:cNvSpPr/>
          <p:nvPr/>
        </p:nvSpPr>
        <p:spPr>
          <a:xfrm rot="5379311">
            <a:off x="1319910" y="2779698"/>
            <a:ext cx="1246223" cy="63841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24" name="Shape 320"/>
          <p:cNvSpPr/>
          <p:nvPr/>
        </p:nvSpPr>
        <p:spPr>
          <a:xfrm rot="16200000">
            <a:off x="2129352" y="2780600"/>
            <a:ext cx="1246201" cy="6384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25" name="Shape 321"/>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826" name="Shape 322"/>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827" name="Shape 323"/>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830" name="Shape 324"/>
          <p:cNvGrpSpPr/>
          <p:nvPr/>
        </p:nvGrpSpPr>
        <p:grpSpPr>
          <a:xfrm>
            <a:off x="1621195" y="4198458"/>
            <a:ext cx="1479601" cy="501001"/>
            <a:chOff x="0" y="0"/>
            <a:chExt cx="1479599" cy="500999"/>
          </a:xfrm>
        </p:grpSpPr>
        <p:sp>
          <p:nvSpPr>
            <p:cNvPr id="828"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829" name="3. Update a file…"/>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a file</a:t>
              </a:r>
            </a:p>
            <a:p>
              <a:pPr algn="ctr">
                <a:defRPr sz="1300" b="1">
                  <a:latin typeface="+mj-lt"/>
                  <a:ea typeface="+mj-ea"/>
                  <a:cs typeface="+mj-cs"/>
                  <a:sym typeface="Helvetica Neue"/>
                </a:defRPr>
              </a:pPr>
              <a:r>
                <a:t>4. Commit</a:t>
              </a:r>
            </a:p>
          </p:txBody>
        </p:sp>
      </p:grpSp>
      <p:sp>
        <p:nvSpPr>
          <p:cNvPr id="831" name="Shape 325"/>
          <p:cNvSpPr/>
          <p:nvPr/>
        </p:nvSpPr>
        <p:spPr>
          <a:xfrm rot="10824950">
            <a:off x="3699578" y="1142210"/>
            <a:ext cx="1529441" cy="697215"/>
          </a:xfrm>
          <a:prstGeom prst="rightArrow">
            <a:avLst>
              <a:gd name="adj1" fmla="val 44809"/>
              <a:gd name="adj2" fmla="val 44294"/>
            </a:avLst>
          </a:prstGeom>
          <a:solidFill>
            <a:srgbClr val="DCBD23"/>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32" name="Shape 326"/>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833" name="Shape 327"/>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pic>
        <p:nvPicPr>
          <p:cNvPr id="834" name="Shape 328" descr="Shape 328"/>
          <p:cNvPicPr>
            <a:picLocks noChangeAspect="1"/>
          </p:cNvPicPr>
          <p:nvPr/>
        </p:nvPicPr>
        <p:blipFill>
          <a:blip r:embed="rId2">
            <a:extLst/>
          </a:blip>
          <a:stretch>
            <a:fillRect/>
          </a:stretch>
        </p:blipFill>
        <p:spPr>
          <a:xfrm>
            <a:off x="5457216" y="2980862"/>
            <a:ext cx="2288400" cy="808501"/>
          </a:xfrm>
          <a:prstGeom prst="rect">
            <a:avLst/>
          </a:prstGeom>
          <a:ln w="12700">
            <a:miter lim="400000"/>
          </a:ln>
        </p:spPr>
      </p:pic>
      <p:sp>
        <p:nvSpPr>
          <p:cNvPr id="835" name="Shape 329"/>
          <p:cNvSpPr/>
          <p:nvPr/>
        </p:nvSpPr>
        <p:spPr>
          <a:xfrm>
            <a:off x="7232053" y="3330295"/>
            <a:ext cx="450001" cy="218401"/>
          </a:xfrm>
          <a:prstGeom prst="rect">
            <a:avLst/>
          </a:prstGeom>
          <a:ln w="25400">
            <a:solidFill>
              <a:srgbClr val="D82F31"/>
            </a:solidFill>
          </a:ln>
        </p:spPr>
        <p:txBody>
          <a:bodyPr lIns="45719" rIns="45719" anchor="ctr"/>
          <a:lstStyle/>
          <a:p>
            <a:pPr algn="ctr">
              <a:defRPr sz="1600" b="1">
                <a:latin typeface="+mj-lt"/>
                <a:ea typeface="+mj-ea"/>
                <a:cs typeface="+mj-cs"/>
                <a:sym typeface="Helvetica Neue"/>
              </a:defRPr>
            </a:pPr>
            <a:endParaRPr/>
          </a:p>
        </p:txBody>
      </p:sp>
      <p:sp>
        <p:nvSpPr>
          <p:cNvPr id="836" name="Shape 330"/>
          <p:cNvSpPr txBox="1"/>
          <p:nvPr/>
        </p:nvSpPr>
        <p:spPr>
          <a:xfrm>
            <a:off x="5467829" y="3947979"/>
            <a:ext cx="2267101" cy="4009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0">
              <a:lnSpc>
                <a:spcPct val="133333"/>
              </a:lnSpc>
              <a:defRPr sz="1300">
                <a:solidFill>
                  <a:srgbClr val="C82506"/>
                </a:solidFill>
                <a:latin typeface="+mj-lt"/>
                <a:ea typeface="+mj-ea"/>
                <a:cs typeface="+mj-cs"/>
                <a:sym typeface="Helvetica Neue"/>
              </a:defRPr>
            </a:pPr>
            <a:r>
              <a:t>Fork</a:t>
            </a:r>
            <a:r>
              <a:rPr sz="1100">
                <a:solidFill>
                  <a:srgbClr val="000000"/>
                </a:solidFill>
              </a:rPr>
              <a:t> - make a copy of someone else’s repository on the git server.</a:t>
            </a:r>
          </a:p>
        </p:txBody>
      </p:sp>
    </p:spTree>
    <p:extLst>
      <p:ext uri="{BB962C8B-B14F-4D97-AF65-F5344CB8AC3E}">
        <p14:creationId xmlns:p14="http://schemas.microsoft.com/office/powerpoint/2010/main" val="20307147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Shape 335"/>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41" name="Shape 336"/>
          <p:cNvGrpSpPr/>
          <p:nvPr/>
        </p:nvGrpSpPr>
        <p:grpSpPr>
          <a:xfrm>
            <a:off x="5422689" y="1212930"/>
            <a:ext cx="2468101" cy="1146001"/>
            <a:chOff x="0" y="0"/>
            <a:chExt cx="2468100" cy="1145999"/>
          </a:xfrm>
        </p:grpSpPr>
        <p:sp>
          <p:nvSpPr>
            <p:cNvPr id="839"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40"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44" name="Shape 337"/>
          <p:cNvGrpSpPr/>
          <p:nvPr/>
        </p:nvGrpSpPr>
        <p:grpSpPr>
          <a:xfrm>
            <a:off x="1127143" y="1212930"/>
            <a:ext cx="2468102" cy="1146001"/>
            <a:chOff x="0" y="0"/>
            <a:chExt cx="2468100" cy="1145999"/>
          </a:xfrm>
        </p:grpSpPr>
        <p:sp>
          <p:nvSpPr>
            <p:cNvPr id="842"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43"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47" name="Shape 338"/>
          <p:cNvGrpSpPr/>
          <p:nvPr/>
        </p:nvGrpSpPr>
        <p:grpSpPr>
          <a:xfrm>
            <a:off x="1127143" y="3821314"/>
            <a:ext cx="2468102" cy="951600"/>
            <a:chOff x="0" y="0"/>
            <a:chExt cx="2468100" cy="951598"/>
          </a:xfrm>
        </p:grpSpPr>
        <p:sp>
          <p:nvSpPr>
            <p:cNvPr id="845"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46"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48" name="Shape 339"/>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49" name="Shape 340"/>
          <p:cNvSpPr/>
          <p:nvPr/>
        </p:nvSpPr>
        <p:spPr>
          <a:xfrm rot="5380228">
            <a:off x="1290959" y="2770049"/>
            <a:ext cx="1304122" cy="638411"/>
          </a:xfrm>
          <a:prstGeom prst="rightArrow">
            <a:avLst>
              <a:gd name="adj1" fmla="val 44809"/>
              <a:gd name="adj2" fmla="val 44294"/>
            </a:avLst>
          </a:prstGeom>
          <a:solidFill>
            <a:srgbClr val="DCBD23"/>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50" name="Shape 341"/>
          <p:cNvSpPr/>
          <p:nvPr/>
        </p:nvSpPr>
        <p:spPr>
          <a:xfrm rot="16200000">
            <a:off x="2100402" y="2771045"/>
            <a:ext cx="1304100" cy="6384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51" name="Shape 342"/>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852" name="Shape 343"/>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853" name="Shape 344"/>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856" name="Shape 345"/>
          <p:cNvGrpSpPr/>
          <p:nvPr/>
        </p:nvGrpSpPr>
        <p:grpSpPr>
          <a:xfrm>
            <a:off x="1621195" y="4198458"/>
            <a:ext cx="1479601" cy="501001"/>
            <a:chOff x="0" y="0"/>
            <a:chExt cx="1479599" cy="500999"/>
          </a:xfrm>
        </p:grpSpPr>
        <p:sp>
          <p:nvSpPr>
            <p:cNvPr id="854"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855" name="3. Update a file…"/>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a file</a:t>
              </a:r>
            </a:p>
            <a:p>
              <a:pPr algn="ctr">
                <a:defRPr sz="1300" b="1">
                  <a:latin typeface="+mj-lt"/>
                  <a:ea typeface="+mj-ea"/>
                  <a:cs typeface="+mj-cs"/>
                  <a:sym typeface="Helvetica Neue"/>
                </a:defRPr>
              </a:pPr>
              <a:r>
                <a:t>4. Commit</a:t>
              </a:r>
            </a:p>
          </p:txBody>
        </p:sp>
      </p:grpSp>
      <p:sp>
        <p:nvSpPr>
          <p:cNvPr id="857" name="Shape 346"/>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58" name="Shape 347"/>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859" name="Shape 348"/>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860" name="Shape 349"/>
          <p:cNvSpPr txBox="1"/>
          <p:nvPr/>
        </p:nvSpPr>
        <p:spPr>
          <a:xfrm>
            <a:off x="5467832" y="3384050"/>
            <a:ext cx="2267100" cy="3383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Clone </a:t>
            </a:r>
            <a:r>
              <a:rPr sz="1100">
                <a:solidFill>
                  <a:srgbClr val="000000"/>
                </a:solidFill>
              </a:rPr>
              <a:t> copy your (forked repo) to your local machine. </a:t>
            </a:r>
          </a:p>
        </p:txBody>
      </p:sp>
    </p:spTree>
    <p:extLst>
      <p:ext uri="{BB962C8B-B14F-4D97-AF65-F5344CB8AC3E}">
        <p14:creationId xmlns:p14="http://schemas.microsoft.com/office/powerpoint/2010/main" val="2659746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354"/>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65" name="Shape 355"/>
          <p:cNvGrpSpPr/>
          <p:nvPr/>
        </p:nvGrpSpPr>
        <p:grpSpPr>
          <a:xfrm>
            <a:off x="5422689" y="1212930"/>
            <a:ext cx="2468101" cy="1146001"/>
            <a:chOff x="0" y="0"/>
            <a:chExt cx="2468100" cy="1145999"/>
          </a:xfrm>
        </p:grpSpPr>
        <p:sp>
          <p:nvSpPr>
            <p:cNvPr id="863"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64"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68" name="Shape 356"/>
          <p:cNvGrpSpPr/>
          <p:nvPr/>
        </p:nvGrpSpPr>
        <p:grpSpPr>
          <a:xfrm>
            <a:off x="1127143" y="1212930"/>
            <a:ext cx="2468102" cy="1146001"/>
            <a:chOff x="0" y="0"/>
            <a:chExt cx="2468100" cy="1145999"/>
          </a:xfrm>
        </p:grpSpPr>
        <p:sp>
          <p:nvSpPr>
            <p:cNvPr id="866"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67"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71" name="Shape 357"/>
          <p:cNvGrpSpPr/>
          <p:nvPr/>
        </p:nvGrpSpPr>
        <p:grpSpPr>
          <a:xfrm>
            <a:off x="1127143" y="3821314"/>
            <a:ext cx="2468102" cy="951600"/>
            <a:chOff x="0" y="0"/>
            <a:chExt cx="2468100" cy="951598"/>
          </a:xfrm>
        </p:grpSpPr>
        <p:sp>
          <p:nvSpPr>
            <p:cNvPr id="869"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70"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72" name="Shape 358"/>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73" name="Shape 359"/>
          <p:cNvSpPr/>
          <p:nvPr/>
        </p:nvSpPr>
        <p:spPr>
          <a:xfrm rot="5381479">
            <a:off x="1304560" y="2774927"/>
            <a:ext cx="1280720" cy="638412"/>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74" name="Shape 360"/>
          <p:cNvSpPr/>
          <p:nvPr/>
        </p:nvSpPr>
        <p:spPr>
          <a:xfrm rot="16200000">
            <a:off x="2108650" y="2778337"/>
            <a:ext cx="1287601" cy="638400"/>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75" name="Shape 361"/>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876" name="Shape 362"/>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877" name="Shape 363"/>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880" name="Shape 364"/>
          <p:cNvGrpSpPr/>
          <p:nvPr/>
        </p:nvGrpSpPr>
        <p:grpSpPr>
          <a:xfrm>
            <a:off x="1621195" y="4198458"/>
            <a:ext cx="1479601" cy="501001"/>
            <a:chOff x="0" y="0"/>
            <a:chExt cx="1479599" cy="500999"/>
          </a:xfrm>
        </p:grpSpPr>
        <p:sp>
          <p:nvSpPr>
            <p:cNvPr id="878" name="Rectangle"/>
            <p:cNvSpPr/>
            <p:nvPr/>
          </p:nvSpPr>
          <p:spPr>
            <a:xfrm>
              <a:off x="0" y="0"/>
              <a:ext cx="1479600" cy="501000"/>
            </a:xfrm>
            <a:prstGeom prst="rect">
              <a:avLst/>
            </a:prstGeom>
            <a:solidFill>
              <a:srgbClr val="DCBD23"/>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879" name="3. Update files…"/>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files</a:t>
              </a:r>
            </a:p>
            <a:p>
              <a:pPr algn="ctr">
                <a:defRPr sz="1300" b="1">
                  <a:latin typeface="+mj-lt"/>
                  <a:ea typeface="+mj-ea"/>
                  <a:cs typeface="+mj-cs"/>
                  <a:sym typeface="Helvetica Neue"/>
                </a:defRPr>
              </a:pPr>
              <a:r>
                <a:t>4. Commit</a:t>
              </a:r>
            </a:p>
          </p:txBody>
        </p:sp>
      </p:grpSp>
      <p:sp>
        <p:nvSpPr>
          <p:cNvPr id="881" name="Shape 365"/>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82" name="Shape 366"/>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883" name="Shape 367"/>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884" name="Shape 368"/>
          <p:cNvSpPr txBox="1"/>
          <p:nvPr/>
        </p:nvSpPr>
        <p:spPr>
          <a:xfrm>
            <a:off x="5467832" y="3229593"/>
            <a:ext cx="2267100" cy="8336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Change </a:t>
            </a:r>
            <a:r>
              <a:rPr sz="1100">
                <a:solidFill>
                  <a:srgbClr val="000000"/>
                </a:solidFill>
              </a:rPr>
              <a:t> make changes to code, add or remove files.</a:t>
            </a:r>
          </a:p>
          <a:p>
            <a:endParaRPr sz="1100"/>
          </a:p>
          <a:p>
            <a:pPr>
              <a:defRPr sz="1300">
                <a:solidFill>
                  <a:srgbClr val="C82506"/>
                </a:solidFill>
              </a:defRPr>
            </a:pPr>
            <a:r>
              <a:t>Commit </a:t>
            </a:r>
            <a:r>
              <a:rPr sz="1100">
                <a:solidFill>
                  <a:srgbClr val="000000"/>
                </a:solidFill>
              </a:rPr>
              <a:t> make changes permanent within your cloned repo.</a:t>
            </a:r>
          </a:p>
        </p:txBody>
      </p:sp>
    </p:spTree>
    <p:extLst>
      <p:ext uri="{BB962C8B-B14F-4D97-AF65-F5344CB8AC3E}">
        <p14:creationId xmlns:p14="http://schemas.microsoft.com/office/powerpoint/2010/main" val="13216496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Shape 373"/>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89" name="Shape 374"/>
          <p:cNvGrpSpPr/>
          <p:nvPr/>
        </p:nvGrpSpPr>
        <p:grpSpPr>
          <a:xfrm>
            <a:off x="5422689" y="1212930"/>
            <a:ext cx="2468101" cy="1146001"/>
            <a:chOff x="0" y="0"/>
            <a:chExt cx="2468100" cy="1145999"/>
          </a:xfrm>
        </p:grpSpPr>
        <p:sp>
          <p:nvSpPr>
            <p:cNvPr id="887"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88"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92" name="Shape 375"/>
          <p:cNvGrpSpPr/>
          <p:nvPr/>
        </p:nvGrpSpPr>
        <p:grpSpPr>
          <a:xfrm>
            <a:off x="1127143" y="1212930"/>
            <a:ext cx="2468102" cy="1146001"/>
            <a:chOff x="0" y="0"/>
            <a:chExt cx="2468100" cy="1145999"/>
          </a:xfrm>
        </p:grpSpPr>
        <p:sp>
          <p:nvSpPr>
            <p:cNvPr id="890"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91"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95" name="Shape 376"/>
          <p:cNvGrpSpPr/>
          <p:nvPr/>
        </p:nvGrpSpPr>
        <p:grpSpPr>
          <a:xfrm>
            <a:off x="1127143" y="3821314"/>
            <a:ext cx="2468102" cy="951600"/>
            <a:chOff x="0" y="0"/>
            <a:chExt cx="2468100" cy="951598"/>
          </a:xfrm>
        </p:grpSpPr>
        <p:sp>
          <p:nvSpPr>
            <p:cNvPr id="893"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94"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96" name="Shape 377"/>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97" name="Shape 378"/>
          <p:cNvSpPr/>
          <p:nvPr/>
        </p:nvSpPr>
        <p:spPr>
          <a:xfrm rot="5381479">
            <a:off x="1304560" y="2774927"/>
            <a:ext cx="1280720" cy="638412"/>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98" name="Shape 379"/>
          <p:cNvSpPr/>
          <p:nvPr/>
        </p:nvSpPr>
        <p:spPr>
          <a:xfrm rot="16200000">
            <a:off x="2108650" y="2778337"/>
            <a:ext cx="1287601" cy="638400"/>
          </a:xfrm>
          <a:prstGeom prst="rightArrow">
            <a:avLst>
              <a:gd name="adj1" fmla="val 44809"/>
              <a:gd name="adj2" fmla="val 44294"/>
            </a:avLst>
          </a:prstGeom>
          <a:solidFill>
            <a:srgbClr val="DCBD23"/>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99" name="Shape 380"/>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900" name="Shape 381"/>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901" name="Shape 382"/>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904" name="Shape 383"/>
          <p:cNvGrpSpPr/>
          <p:nvPr/>
        </p:nvGrpSpPr>
        <p:grpSpPr>
          <a:xfrm>
            <a:off x="1621195" y="4198458"/>
            <a:ext cx="1479601" cy="501001"/>
            <a:chOff x="0" y="0"/>
            <a:chExt cx="1479599" cy="500999"/>
          </a:xfrm>
        </p:grpSpPr>
        <p:sp>
          <p:nvSpPr>
            <p:cNvPr id="902"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903" name="3. Update files…"/>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files</a:t>
              </a:r>
            </a:p>
            <a:p>
              <a:pPr algn="ctr">
                <a:defRPr sz="1300" b="1">
                  <a:latin typeface="+mj-lt"/>
                  <a:ea typeface="+mj-ea"/>
                  <a:cs typeface="+mj-cs"/>
                  <a:sym typeface="Helvetica Neue"/>
                </a:defRPr>
              </a:pPr>
              <a:r>
                <a:t>4. Commit</a:t>
              </a:r>
            </a:p>
          </p:txBody>
        </p:sp>
      </p:grpSp>
      <p:sp>
        <p:nvSpPr>
          <p:cNvPr id="905" name="Shape 384"/>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06" name="Shape 385"/>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907" name="Shape 386"/>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908" name="Shape 387"/>
          <p:cNvSpPr txBox="1"/>
          <p:nvPr/>
        </p:nvSpPr>
        <p:spPr>
          <a:xfrm>
            <a:off x="5467832" y="3423992"/>
            <a:ext cx="2267100" cy="490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Push </a:t>
            </a:r>
            <a:r>
              <a:rPr sz="1100">
                <a:solidFill>
                  <a:srgbClr val="000000"/>
                </a:solidFill>
              </a:rPr>
              <a:t> upload changes to your online repo.</a:t>
            </a:r>
          </a:p>
        </p:txBody>
      </p:sp>
    </p:spTree>
    <p:extLst>
      <p:ext uri="{BB962C8B-B14F-4D97-AF65-F5344CB8AC3E}">
        <p14:creationId xmlns:p14="http://schemas.microsoft.com/office/powerpoint/2010/main" val="15414662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392"/>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913" name="Shape 393"/>
          <p:cNvGrpSpPr/>
          <p:nvPr/>
        </p:nvGrpSpPr>
        <p:grpSpPr>
          <a:xfrm>
            <a:off x="5422689" y="1212930"/>
            <a:ext cx="2468101" cy="1146001"/>
            <a:chOff x="0" y="0"/>
            <a:chExt cx="2468100" cy="1145999"/>
          </a:xfrm>
        </p:grpSpPr>
        <p:sp>
          <p:nvSpPr>
            <p:cNvPr id="911"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912"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916" name="Shape 394"/>
          <p:cNvGrpSpPr/>
          <p:nvPr/>
        </p:nvGrpSpPr>
        <p:grpSpPr>
          <a:xfrm>
            <a:off x="1127143" y="1212930"/>
            <a:ext cx="2468102" cy="1146001"/>
            <a:chOff x="0" y="0"/>
            <a:chExt cx="2468100" cy="1145999"/>
          </a:xfrm>
        </p:grpSpPr>
        <p:sp>
          <p:nvSpPr>
            <p:cNvPr id="914"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915"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919" name="Shape 395"/>
          <p:cNvGrpSpPr/>
          <p:nvPr/>
        </p:nvGrpSpPr>
        <p:grpSpPr>
          <a:xfrm>
            <a:off x="1127143" y="3821314"/>
            <a:ext cx="2468102" cy="951600"/>
            <a:chOff x="0" y="0"/>
            <a:chExt cx="2468100" cy="951598"/>
          </a:xfrm>
        </p:grpSpPr>
        <p:sp>
          <p:nvSpPr>
            <p:cNvPr id="917"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918"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920" name="Shape 396"/>
          <p:cNvSpPr/>
          <p:nvPr/>
        </p:nvSpPr>
        <p:spPr>
          <a:xfrm>
            <a:off x="3750748" y="1738311"/>
            <a:ext cx="1533901" cy="697201"/>
          </a:xfrm>
          <a:prstGeom prst="rightArrow">
            <a:avLst>
              <a:gd name="adj1" fmla="val 44809"/>
              <a:gd name="adj2" fmla="val 44294"/>
            </a:avLst>
          </a:prstGeom>
          <a:solidFill>
            <a:srgbClr val="DE6A10"/>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21" name="Shape 397"/>
          <p:cNvSpPr/>
          <p:nvPr/>
        </p:nvSpPr>
        <p:spPr>
          <a:xfrm rot="5381479">
            <a:off x="1304560" y="2774927"/>
            <a:ext cx="1280720" cy="638412"/>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22" name="Shape 398"/>
          <p:cNvSpPr/>
          <p:nvPr/>
        </p:nvSpPr>
        <p:spPr>
          <a:xfrm rot="16200000">
            <a:off x="2108650" y="2778337"/>
            <a:ext cx="1287601" cy="638400"/>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23" name="Shape 399"/>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924" name="Shape 400"/>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925" name="Shape 401"/>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928" name="Shape 402"/>
          <p:cNvGrpSpPr/>
          <p:nvPr/>
        </p:nvGrpSpPr>
        <p:grpSpPr>
          <a:xfrm>
            <a:off x="1621195" y="4198458"/>
            <a:ext cx="1479601" cy="501001"/>
            <a:chOff x="0" y="0"/>
            <a:chExt cx="1479599" cy="500999"/>
          </a:xfrm>
        </p:grpSpPr>
        <p:sp>
          <p:nvSpPr>
            <p:cNvPr id="926"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927" name="3. Update files…"/>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files</a:t>
              </a:r>
            </a:p>
            <a:p>
              <a:pPr algn="ctr">
                <a:defRPr sz="1300" b="1">
                  <a:latin typeface="+mj-lt"/>
                  <a:ea typeface="+mj-ea"/>
                  <a:cs typeface="+mj-cs"/>
                  <a:sym typeface="Helvetica Neue"/>
                </a:defRPr>
              </a:pPr>
              <a:r>
                <a:t>4. Commit</a:t>
              </a:r>
            </a:p>
          </p:txBody>
        </p:sp>
      </p:grpSp>
      <p:sp>
        <p:nvSpPr>
          <p:cNvPr id="929" name="Shape 403"/>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30" name="Shape 404"/>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931" name="Shape 405"/>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932" name="Shape 406"/>
          <p:cNvSpPr txBox="1"/>
          <p:nvPr/>
        </p:nvSpPr>
        <p:spPr>
          <a:xfrm>
            <a:off x="5467832" y="3423992"/>
            <a:ext cx="2267100" cy="6431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Pull Request </a:t>
            </a:r>
            <a:r>
              <a:rPr sz="1100">
                <a:solidFill>
                  <a:srgbClr val="000000"/>
                </a:solidFill>
              </a:rPr>
              <a:t> invite the owner of the master repo to accept your changes.</a:t>
            </a:r>
          </a:p>
        </p:txBody>
      </p:sp>
      <p:grpSp>
        <p:nvGrpSpPr>
          <p:cNvPr id="935" name="Shape 407"/>
          <p:cNvGrpSpPr/>
          <p:nvPr/>
        </p:nvGrpSpPr>
        <p:grpSpPr>
          <a:xfrm>
            <a:off x="4115460" y="2657115"/>
            <a:ext cx="1479601" cy="545101"/>
            <a:chOff x="0" y="0"/>
            <a:chExt cx="1479599" cy="545100"/>
          </a:xfrm>
        </p:grpSpPr>
        <p:sp>
          <p:nvSpPr>
            <p:cNvPr id="933" name="Rounded Rectangle"/>
            <p:cNvSpPr/>
            <p:nvPr/>
          </p:nvSpPr>
          <p:spPr>
            <a:xfrm>
              <a:off x="0" y="0"/>
              <a:ext cx="1479600" cy="545101"/>
            </a:xfrm>
            <a:prstGeom prst="roundRect">
              <a:avLst>
                <a:gd name="adj" fmla="val 23390"/>
              </a:avLst>
            </a:prstGeom>
            <a:solidFill>
              <a:srgbClr val="F48F14"/>
            </a:solidFill>
            <a:ln w="12700" cap="flat">
              <a:noFill/>
              <a:miter lim="400000"/>
            </a:ln>
            <a:effectLst>
              <a:outerShdw blurRad="38100" dist="25400" dir="5400000" rotWithShape="0">
                <a:srgbClr val="000000">
                  <a:alpha val="49800"/>
                </a:srgbClr>
              </a:outerShdw>
            </a:effectLst>
          </p:spPr>
          <p:txBody>
            <a:bodyPr wrap="square" lIns="45719" tIns="45719" rIns="45719" bIns="45719" numCol="1" anchor="ctr">
              <a:noAutofit/>
            </a:bodyPr>
            <a:lstStyle/>
            <a:p>
              <a:pPr algn="ctr"/>
              <a:endParaRPr/>
            </a:p>
          </p:txBody>
        </p:sp>
        <p:sp>
          <p:nvSpPr>
            <p:cNvPr id="934" name="(Not required in this course)"/>
            <p:cNvSpPr txBox="1"/>
            <p:nvPr/>
          </p:nvSpPr>
          <p:spPr>
            <a:xfrm>
              <a:off x="37342" y="35994"/>
              <a:ext cx="1404916"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lvl1pPr algn="ctr">
                <a:defRPr sz="1300" b="1">
                  <a:latin typeface="+mj-lt"/>
                  <a:ea typeface="+mj-ea"/>
                  <a:cs typeface="+mj-cs"/>
                  <a:sym typeface="Helvetica Neue"/>
                </a:defRPr>
              </a:lvl1pPr>
            </a:lstStyle>
            <a:p>
              <a:r>
                <a:t>(Not required in this course)</a:t>
              </a:r>
            </a:p>
          </p:txBody>
        </p:sp>
      </p:grpSp>
    </p:spTree>
    <p:extLst>
      <p:ext uri="{BB962C8B-B14F-4D97-AF65-F5344CB8AC3E}">
        <p14:creationId xmlns:p14="http://schemas.microsoft.com/office/powerpoint/2010/main" val="1810337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453"/>
          <p:cNvSpPr txBox="1">
            <a:spLocks noGrp="1"/>
          </p:cNvSpPr>
          <p:nvPr>
            <p:ph type="title"/>
          </p:nvPr>
        </p:nvSpPr>
        <p:spPr>
          <a:xfrm>
            <a:off x="307966" y="110736"/>
            <a:ext cx="8202602" cy="525001"/>
          </a:xfrm>
          <a:prstGeom prst="rect">
            <a:avLst/>
          </a:prstGeom>
        </p:spPr>
        <p:txBody>
          <a:bodyPr/>
          <a:lstStyle>
            <a:lvl1pPr>
              <a:lnSpc>
                <a:spcPct val="100000"/>
              </a:lnSpc>
            </a:lvl1pPr>
          </a:lstStyle>
          <a:p>
            <a:r>
              <a:t>Course Repos  (‘Fork &amp; Pull’ Model)</a:t>
            </a:r>
          </a:p>
        </p:txBody>
      </p:sp>
      <p:grpSp>
        <p:nvGrpSpPr>
          <p:cNvPr id="540" name="Shape 454"/>
          <p:cNvGrpSpPr/>
          <p:nvPr/>
        </p:nvGrpSpPr>
        <p:grpSpPr>
          <a:xfrm>
            <a:off x="824237" y="2406263"/>
            <a:ext cx="3204902" cy="620701"/>
            <a:chOff x="0" y="0"/>
            <a:chExt cx="3204900" cy="620700"/>
          </a:xfrm>
        </p:grpSpPr>
        <p:sp>
          <p:nvSpPr>
            <p:cNvPr id="538" name="Rectangle"/>
            <p:cNvSpPr/>
            <p:nvPr/>
          </p:nvSpPr>
          <p:spPr>
            <a:xfrm>
              <a:off x="-1" y="-1"/>
              <a:ext cx="3204902" cy="620702"/>
            </a:xfrm>
            <a:prstGeom prst="rect">
              <a:avLst/>
            </a:prstGeom>
            <a:solidFill>
              <a:srgbClr val="DCDEE0"/>
            </a:solidFill>
            <a:ln w="38100" cap="flat">
              <a:solidFill>
                <a:srgbClr val="0365C0"/>
              </a:solidFill>
              <a:prstDash val="solid"/>
              <a:round/>
            </a:ln>
            <a:effectLst/>
          </p:spPr>
          <p:txBody>
            <a:bodyPr wrap="square" lIns="45719" tIns="45719" rIns="45719" bIns="45719" numCol="1" anchor="ctr">
              <a:noAutofit/>
            </a:bodyPr>
            <a:lstStyle/>
            <a:p>
              <a:pPr algn="ctr"/>
              <a:endParaRPr/>
            </a:p>
          </p:txBody>
        </p:sp>
        <p:sp>
          <p:nvSpPr>
            <p:cNvPr id="539" name="https://github.com/kilaorange/dat10syd.git"/>
            <p:cNvSpPr txBox="1"/>
            <p:nvPr/>
          </p:nvSpPr>
          <p:spPr>
            <a:xfrm>
              <a:off x="-1" y="144425"/>
              <a:ext cx="3204902" cy="331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324" tIns="64324" rIns="64324" bIns="64324" numCol="1" anchor="ctr">
              <a:spAutoFit/>
            </a:bodyPr>
            <a:lstStyle/>
            <a:p>
              <a:pPr algn="ctr">
                <a:defRPr sz="1300" u="sng">
                  <a:solidFill>
                    <a:srgbClr val="0000FF"/>
                  </a:solidFill>
                  <a:latin typeface="Proxima Nova"/>
                  <a:ea typeface="Proxima Nova"/>
                  <a:cs typeface="Proxima Nova"/>
                  <a:sym typeface="Proxima Nova"/>
                </a:defRPr>
              </a:pPr>
              <a:r>
                <a:rPr lang="en-US" dirty="0" smtClean="0">
                  <a:solidFill>
                    <a:schemeClr val="accent5"/>
                  </a:solidFill>
                  <a:uFill>
                    <a:solidFill>
                      <a:schemeClr val="accent5"/>
                    </a:solidFill>
                  </a:uFill>
                  <a:hlinkClick r:id="rId2"/>
                </a:rPr>
                <a:t>https://github.com/pgoodall1984/dat11syd.git</a:t>
              </a:r>
              <a:endParaRPr u="none" dirty="0">
                <a:solidFill>
                  <a:srgbClr val="000000"/>
                </a:solidFill>
              </a:endParaRPr>
            </a:p>
          </p:txBody>
        </p:sp>
      </p:grpSp>
      <p:grpSp>
        <p:nvGrpSpPr>
          <p:cNvPr id="543" name="Shape 455"/>
          <p:cNvGrpSpPr/>
          <p:nvPr/>
        </p:nvGrpSpPr>
        <p:grpSpPr>
          <a:xfrm>
            <a:off x="3799668" y="970554"/>
            <a:ext cx="3929701" cy="620703"/>
            <a:chOff x="0" y="-1"/>
            <a:chExt cx="3929699" cy="620702"/>
          </a:xfrm>
        </p:grpSpPr>
        <p:sp>
          <p:nvSpPr>
            <p:cNvPr id="541" name="Rectangle"/>
            <p:cNvSpPr/>
            <p:nvPr/>
          </p:nvSpPr>
          <p:spPr>
            <a:xfrm>
              <a:off x="0" y="-1"/>
              <a:ext cx="3929699" cy="620702"/>
            </a:xfrm>
            <a:prstGeom prst="rect">
              <a:avLst/>
            </a:prstGeom>
            <a:solidFill>
              <a:srgbClr val="DCDEE0"/>
            </a:solidFill>
            <a:ln w="38100" cap="flat">
              <a:solidFill>
                <a:srgbClr val="0365C0"/>
              </a:solidFill>
              <a:prstDash val="solid"/>
              <a:round/>
            </a:ln>
            <a:effectLst/>
          </p:spPr>
          <p:txBody>
            <a:bodyPr wrap="square" lIns="45719" tIns="45719" rIns="45719" bIns="45719" numCol="1" anchor="ctr">
              <a:noAutofit/>
            </a:bodyPr>
            <a:lstStyle/>
            <a:p>
              <a:pPr algn="ctr"/>
              <a:endParaRPr/>
            </a:p>
          </p:txBody>
        </p:sp>
        <p:sp>
          <p:nvSpPr>
            <p:cNvPr id="542" name="https://github.com/generalassembly-studio/dat10syd.git"/>
            <p:cNvSpPr txBox="1"/>
            <p:nvPr/>
          </p:nvSpPr>
          <p:spPr>
            <a:xfrm>
              <a:off x="0" y="145371"/>
              <a:ext cx="3929699" cy="329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324" tIns="64324" rIns="64324" bIns="64324" numCol="1" anchor="ctr">
              <a:spAutoFit/>
            </a:bodyPr>
            <a:lstStyle/>
            <a:p>
              <a:pPr algn="ctr">
                <a:defRPr sz="1300" u="sng">
                  <a:solidFill>
                    <a:srgbClr val="0000FF"/>
                  </a:solidFill>
                  <a:latin typeface="Proxima Nova"/>
                  <a:ea typeface="Proxima Nova"/>
                  <a:cs typeface="Proxima Nova"/>
                  <a:sym typeface="Proxima Nova"/>
                </a:defRPr>
              </a:pPr>
              <a:r>
                <a:rPr lang="en-US" dirty="0" smtClean="0">
                  <a:solidFill>
                    <a:schemeClr val="accent5"/>
                  </a:solidFill>
                  <a:uFill>
                    <a:solidFill>
                      <a:schemeClr val="accent5"/>
                    </a:solidFill>
                  </a:uFill>
                  <a:hlinkClick r:id="rId3"/>
                </a:rPr>
                <a:t>https://github.com/generalassembly-studio/dat11syd.git</a:t>
              </a:r>
              <a:endParaRPr u="none" dirty="0">
                <a:solidFill>
                  <a:srgbClr val="000000"/>
                </a:solidFill>
              </a:endParaRPr>
            </a:p>
          </p:txBody>
        </p:sp>
      </p:grpSp>
      <p:grpSp>
        <p:nvGrpSpPr>
          <p:cNvPr id="546" name="Shape 456"/>
          <p:cNvGrpSpPr/>
          <p:nvPr/>
        </p:nvGrpSpPr>
        <p:grpSpPr>
          <a:xfrm>
            <a:off x="4524766" y="3168455"/>
            <a:ext cx="3985801" cy="620701"/>
            <a:chOff x="0" y="0"/>
            <a:chExt cx="3985800" cy="620700"/>
          </a:xfrm>
        </p:grpSpPr>
        <p:sp>
          <p:nvSpPr>
            <p:cNvPr id="544" name="Rectangle"/>
            <p:cNvSpPr/>
            <p:nvPr/>
          </p:nvSpPr>
          <p:spPr>
            <a:xfrm>
              <a:off x="-1" y="-1"/>
              <a:ext cx="3985802" cy="620702"/>
            </a:xfrm>
            <a:prstGeom prst="rect">
              <a:avLst/>
            </a:prstGeom>
            <a:solidFill>
              <a:srgbClr val="DCDEE0"/>
            </a:solidFill>
            <a:ln w="38100" cap="flat">
              <a:solidFill>
                <a:srgbClr val="0365C0"/>
              </a:solidFill>
              <a:prstDash val="solid"/>
              <a:round/>
            </a:ln>
            <a:effectLst/>
          </p:spPr>
          <p:txBody>
            <a:bodyPr wrap="square" lIns="45719" tIns="45719" rIns="45719" bIns="45719" numCol="1" anchor="ctr">
              <a:noAutofit/>
            </a:bodyPr>
            <a:lstStyle/>
            <a:p>
              <a:pPr algn="ctr"/>
              <a:endParaRPr/>
            </a:p>
          </p:txBody>
        </p:sp>
        <p:sp>
          <p:nvSpPr>
            <p:cNvPr id="545" name="https://github.com/yourusername/yourreponame/"/>
            <p:cNvSpPr txBox="1"/>
            <p:nvPr/>
          </p:nvSpPr>
          <p:spPr>
            <a:xfrm>
              <a:off x="-1" y="144425"/>
              <a:ext cx="3985802" cy="331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324" tIns="64324" rIns="64324" bIns="64324" numCol="1" anchor="ctr">
              <a:spAutoFit/>
            </a:bodyPr>
            <a:lstStyle>
              <a:lvl1pPr algn="ctr">
                <a:defRPr sz="1300">
                  <a:solidFill>
                    <a:srgbClr val="0000FF"/>
                  </a:solidFill>
                  <a:latin typeface="Proxima Nova"/>
                  <a:ea typeface="Proxima Nova"/>
                  <a:cs typeface="Proxima Nova"/>
                  <a:sym typeface="Proxima Nova"/>
                </a:defRPr>
              </a:lvl1pPr>
            </a:lstStyle>
            <a:p>
              <a:r>
                <a:t>https://github.com/yourusername/yourreponame/</a:t>
              </a:r>
            </a:p>
          </p:txBody>
        </p:sp>
      </p:grpSp>
      <p:sp>
        <p:nvSpPr>
          <p:cNvPr id="547" name="Shape 457"/>
          <p:cNvSpPr/>
          <p:nvPr/>
        </p:nvSpPr>
        <p:spPr>
          <a:xfrm>
            <a:off x="4241829" y="1750479"/>
            <a:ext cx="920701" cy="957900"/>
          </a:xfrm>
          <a:custGeom>
            <a:avLst/>
            <a:gdLst/>
            <a:ahLst/>
            <a:cxnLst>
              <a:cxn ang="0">
                <a:pos x="wd2" y="hd2"/>
              </a:cxn>
              <a:cxn ang="5400000">
                <a:pos x="wd2" y="hd2"/>
              </a:cxn>
              <a:cxn ang="10800000">
                <a:pos x="wd2" y="hd2"/>
              </a:cxn>
              <a:cxn ang="16200000">
                <a:pos x="wd2" y="hd2"/>
              </a:cxn>
            </a:cxnLst>
            <a:rect l="0" t="0" r="r" b="b"/>
            <a:pathLst>
              <a:path w="21600" h="21600" extrusionOk="0">
                <a:moveTo>
                  <a:pt x="0" y="16410"/>
                </a:moveTo>
                <a:lnTo>
                  <a:pt x="13500" y="16410"/>
                </a:lnTo>
                <a:lnTo>
                  <a:pt x="13500" y="5190"/>
                </a:lnTo>
                <a:lnTo>
                  <a:pt x="10800" y="5190"/>
                </a:lnTo>
                <a:lnTo>
                  <a:pt x="16200" y="0"/>
                </a:lnTo>
                <a:lnTo>
                  <a:pt x="21600" y="5190"/>
                </a:lnTo>
                <a:lnTo>
                  <a:pt x="18900" y="5190"/>
                </a:lnTo>
                <a:lnTo>
                  <a:pt x="18900" y="21600"/>
                </a:lnTo>
                <a:lnTo>
                  <a:pt x="0" y="21600"/>
                </a:lnTo>
                <a:close/>
              </a:path>
            </a:pathLst>
          </a:custGeom>
          <a:solidFill>
            <a:srgbClr val="DCBD23"/>
          </a:solidFill>
          <a:ln>
            <a:solidFill>
              <a:srgbClr val="53585F"/>
            </a:solidFill>
          </a:ln>
        </p:spPr>
        <p:txBody>
          <a:bodyPr lIns="45719" rIns="45719" anchor="ctr"/>
          <a:lstStyle/>
          <a:p>
            <a:endParaRPr/>
          </a:p>
        </p:txBody>
      </p:sp>
      <p:sp>
        <p:nvSpPr>
          <p:cNvPr id="548" name="Shape 458"/>
          <p:cNvSpPr/>
          <p:nvPr/>
        </p:nvSpPr>
        <p:spPr>
          <a:xfrm rot="10800000">
            <a:off x="2668541" y="1281415"/>
            <a:ext cx="920701" cy="957900"/>
          </a:xfrm>
          <a:custGeom>
            <a:avLst/>
            <a:gdLst/>
            <a:ahLst/>
            <a:cxnLst>
              <a:cxn ang="0">
                <a:pos x="wd2" y="hd2"/>
              </a:cxn>
              <a:cxn ang="5400000">
                <a:pos x="wd2" y="hd2"/>
              </a:cxn>
              <a:cxn ang="10800000">
                <a:pos x="wd2" y="hd2"/>
              </a:cxn>
              <a:cxn ang="16200000">
                <a:pos x="wd2" y="hd2"/>
              </a:cxn>
            </a:cxnLst>
            <a:rect l="0" t="0" r="r" b="b"/>
            <a:pathLst>
              <a:path w="21600" h="21600" extrusionOk="0">
                <a:moveTo>
                  <a:pt x="0" y="16410"/>
                </a:moveTo>
                <a:lnTo>
                  <a:pt x="13500" y="16410"/>
                </a:lnTo>
                <a:lnTo>
                  <a:pt x="13500" y="5190"/>
                </a:lnTo>
                <a:lnTo>
                  <a:pt x="10800" y="5190"/>
                </a:lnTo>
                <a:lnTo>
                  <a:pt x="16200" y="0"/>
                </a:lnTo>
                <a:lnTo>
                  <a:pt x="21600" y="5190"/>
                </a:lnTo>
                <a:lnTo>
                  <a:pt x="18900" y="5190"/>
                </a:lnTo>
                <a:lnTo>
                  <a:pt x="18900" y="21600"/>
                </a:lnTo>
                <a:lnTo>
                  <a:pt x="0" y="21600"/>
                </a:lnTo>
                <a:close/>
              </a:path>
            </a:pathLst>
          </a:custGeom>
          <a:solidFill>
            <a:srgbClr val="DCBD23"/>
          </a:solidFill>
          <a:ln>
            <a:solidFill>
              <a:srgbClr val="53585F"/>
            </a:solidFill>
          </a:ln>
        </p:spPr>
        <p:txBody>
          <a:bodyPr lIns="45719" rIns="45719" anchor="ctr"/>
          <a:lstStyle/>
          <a:p>
            <a:endParaRPr/>
          </a:p>
        </p:txBody>
      </p:sp>
      <p:sp>
        <p:nvSpPr>
          <p:cNvPr id="549" name="Shape 459"/>
          <p:cNvSpPr/>
          <p:nvPr/>
        </p:nvSpPr>
        <p:spPr>
          <a:xfrm>
            <a:off x="6029612" y="1750022"/>
            <a:ext cx="495600" cy="1277100"/>
          </a:xfrm>
          <a:custGeom>
            <a:avLst/>
            <a:gdLst/>
            <a:ahLst/>
            <a:cxnLst>
              <a:cxn ang="0">
                <a:pos x="wd2" y="hd2"/>
              </a:cxn>
              <a:cxn ang="5400000">
                <a:pos x="wd2" y="hd2"/>
              </a:cxn>
              <a:cxn ang="10800000">
                <a:pos x="wd2" y="hd2"/>
              </a:cxn>
              <a:cxn ang="16200000">
                <a:pos x="wd2" y="hd2"/>
              </a:cxn>
            </a:cxnLst>
            <a:rect l="0" t="0" r="r" b="b"/>
            <a:pathLst>
              <a:path w="21600" h="21600" extrusionOk="0">
                <a:moveTo>
                  <a:pt x="0" y="17409"/>
                </a:moveTo>
                <a:lnTo>
                  <a:pt x="5400" y="17409"/>
                </a:lnTo>
                <a:lnTo>
                  <a:pt x="5400" y="0"/>
                </a:lnTo>
                <a:lnTo>
                  <a:pt x="16200" y="0"/>
                </a:lnTo>
                <a:lnTo>
                  <a:pt x="16200" y="17409"/>
                </a:lnTo>
                <a:lnTo>
                  <a:pt x="21600" y="17409"/>
                </a:lnTo>
                <a:lnTo>
                  <a:pt x="10800" y="21600"/>
                </a:lnTo>
                <a:close/>
              </a:path>
            </a:pathLst>
          </a:custGeom>
          <a:solidFill>
            <a:srgbClr val="DCBD23"/>
          </a:solidFill>
          <a:ln>
            <a:solidFill>
              <a:srgbClr val="53585F"/>
            </a:solidFill>
          </a:ln>
        </p:spPr>
        <p:txBody>
          <a:bodyPr lIns="45719" rIns="45719" anchor="ctr"/>
          <a:lstStyle/>
          <a:p>
            <a:endParaRPr/>
          </a:p>
        </p:txBody>
      </p:sp>
      <p:grpSp>
        <p:nvGrpSpPr>
          <p:cNvPr id="553" name="Shape 460"/>
          <p:cNvGrpSpPr/>
          <p:nvPr/>
        </p:nvGrpSpPr>
        <p:grpSpPr>
          <a:xfrm>
            <a:off x="1220677" y="3252096"/>
            <a:ext cx="1608417" cy="725919"/>
            <a:chOff x="0" y="0"/>
            <a:chExt cx="1608416" cy="725917"/>
          </a:xfrm>
        </p:grpSpPr>
        <p:sp>
          <p:nvSpPr>
            <p:cNvPr id="550" name="Shape"/>
            <p:cNvSpPr/>
            <p:nvPr/>
          </p:nvSpPr>
          <p:spPr>
            <a:xfrm>
              <a:off x="-1" y="0"/>
              <a:ext cx="1608418" cy="72591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53585F"/>
            </a:solidFill>
            <a:ln w="12700" cap="flat">
              <a:noFill/>
              <a:miter lim="400000"/>
            </a:ln>
            <a:effectLst/>
          </p:spPr>
          <p:txBody>
            <a:bodyPr wrap="square" lIns="45719" tIns="45719" rIns="45719" bIns="45719" numCol="1" anchor="ctr">
              <a:noAutofit/>
            </a:bodyPr>
            <a:lstStyle/>
            <a:p>
              <a:pPr algn="ctr"/>
              <a:endParaRPr/>
            </a:p>
          </p:txBody>
        </p:sp>
        <p:sp>
          <p:nvSpPr>
            <p:cNvPr id="551" name="Shape"/>
            <p:cNvSpPr/>
            <p:nvPr/>
          </p:nvSpPr>
          <p:spPr>
            <a:xfrm>
              <a:off x="-1" y="0"/>
              <a:ext cx="1608418" cy="72591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38100" cap="flat">
              <a:solidFill>
                <a:srgbClr val="0365C0"/>
              </a:solidFill>
              <a:prstDash val="solid"/>
              <a:round/>
            </a:ln>
            <a:effectLst/>
          </p:spPr>
          <p:txBody>
            <a:bodyPr wrap="square" lIns="45719" tIns="45719" rIns="45719" bIns="45719" numCol="1" anchor="ctr">
              <a:noAutofit/>
            </a:bodyPr>
            <a:lstStyle/>
            <a:p>
              <a:pPr algn="ctr"/>
              <a:endParaRPr/>
            </a:p>
          </p:txBody>
        </p:sp>
        <p:sp>
          <p:nvSpPr>
            <p:cNvPr id="552" name="My local repo"/>
            <p:cNvSpPr txBox="1"/>
            <p:nvPr/>
          </p:nvSpPr>
          <p:spPr>
            <a:xfrm>
              <a:off x="-1" y="257527"/>
              <a:ext cx="1608418" cy="331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324" tIns="64324" rIns="64324" bIns="64324" numCol="1" anchor="ctr">
              <a:spAutoFit/>
            </a:bodyPr>
            <a:lstStyle>
              <a:lvl1pPr algn="ctr">
                <a:defRPr sz="1300">
                  <a:solidFill>
                    <a:srgbClr val="DCDEE0"/>
                  </a:solidFill>
                  <a:latin typeface="Proxima Nova"/>
                  <a:ea typeface="Proxima Nova"/>
                  <a:cs typeface="Proxima Nova"/>
                  <a:sym typeface="Proxima Nova"/>
                </a:defRPr>
              </a:lvl1pPr>
            </a:lstStyle>
            <a:p>
              <a:r>
                <a:t>My local repo</a:t>
              </a:r>
            </a:p>
          </p:txBody>
        </p:sp>
      </p:grpSp>
      <p:grpSp>
        <p:nvGrpSpPr>
          <p:cNvPr id="557" name="Shape 461"/>
          <p:cNvGrpSpPr/>
          <p:nvPr/>
        </p:nvGrpSpPr>
        <p:grpSpPr>
          <a:xfrm>
            <a:off x="4981569" y="4034468"/>
            <a:ext cx="1608417" cy="725919"/>
            <a:chOff x="0" y="0"/>
            <a:chExt cx="1608416" cy="725917"/>
          </a:xfrm>
        </p:grpSpPr>
        <p:sp>
          <p:nvSpPr>
            <p:cNvPr id="554" name="Shape"/>
            <p:cNvSpPr/>
            <p:nvPr/>
          </p:nvSpPr>
          <p:spPr>
            <a:xfrm>
              <a:off x="-1" y="0"/>
              <a:ext cx="1608418" cy="72591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53585F"/>
            </a:solidFill>
            <a:ln w="12700" cap="flat">
              <a:noFill/>
              <a:miter lim="400000"/>
            </a:ln>
            <a:effectLst/>
          </p:spPr>
          <p:txBody>
            <a:bodyPr wrap="square" lIns="45719" tIns="45719" rIns="45719" bIns="45719" numCol="1" anchor="ctr">
              <a:noAutofit/>
            </a:bodyPr>
            <a:lstStyle/>
            <a:p>
              <a:pPr algn="ctr"/>
              <a:endParaRPr/>
            </a:p>
          </p:txBody>
        </p:sp>
        <p:sp>
          <p:nvSpPr>
            <p:cNvPr id="555" name="Shape"/>
            <p:cNvSpPr/>
            <p:nvPr/>
          </p:nvSpPr>
          <p:spPr>
            <a:xfrm>
              <a:off x="-1" y="0"/>
              <a:ext cx="1608418" cy="72591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38100" cap="flat">
              <a:solidFill>
                <a:srgbClr val="0365C0"/>
              </a:solidFill>
              <a:prstDash val="solid"/>
              <a:round/>
            </a:ln>
            <a:effectLst/>
          </p:spPr>
          <p:txBody>
            <a:bodyPr wrap="square" lIns="45719" tIns="45719" rIns="45719" bIns="45719" numCol="1" anchor="ctr">
              <a:noAutofit/>
            </a:bodyPr>
            <a:lstStyle/>
            <a:p>
              <a:pPr algn="ctr"/>
              <a:endParaRPr/>
            </a:p>
          </p:txBody>
        </p:sp>
        <p:sp>
          <p:nvSpPr>
            <p:cNvPr id="556" name="Your local repo"/>
            <p:cNvSpPr txBox="1"/>
            <p:nvPr/>
          </p:nvSpPr>
          <p:spPr>
            <a:xfrm>
              <a:off x="-1" y="257527"/>
              <a:ext cx="1608418" cy="331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324" tIns="64324" rIns="64324" bIns="64324" numCol="1" anchor="ctr">
              <a:spAutoFit/>
            </a:bodyPr>
            <a:lstStyle>
              <a:lvl1pPr algn="ctr">
                <a:defRPr sz="1300">
                  <a:solidFill>
                    <a:srgbClr val="DCDEE0"/>
                  </a:solidFill>
                  <a:latin typeface="Proxima Nova"/>
                  <a:ea typeface="Proxima Nova"/>
                  <a:cs typeface="Proxima Nova"/>
                  <a:sym typeface="Proxima Nova"/>
                </a:defRPr>
              </a:lvl1pPr>
            </a:lstStyle>
            <a:p>
              <a:r>
                <a:t>Your local repo</a:t>
              </a:r>
            </a:p>
          </p:txBody>
        </p:sp>
      </p:grpSp>
      <p:sp>
        <p:nvSpPr>
          <p:cNvPr id="558" name="Shape 462"/>
          <p:cNvSpPr/>
          <p:nvPr/>
        </p:nvSpPr>
        <p:spPr>
          <a:xfrm>
            <a:off x="2932926" y="3130368"/>
            <a:ext cx="636302" cy="658801"/>
          </a:xfrm>
          <a:custGeom>
            <a:avLst/>
            <a:gdLst/>
            <a:ahLst/>
            <a:cxnLst>
              <a:cxn ang="0">
                <a:pos x="wd2" y="hd2"/>
              </a:cxn>
              <a:cxn ang="5400000">
                <a:pos x="wd2" y="hd2"/>
              </a:cxn>
              <a:cxn ang="10800000">
                <a:pos x="wd2" y="hd2"/>
              </a:cxn>
              <a:cxn ang="16200000">
                <a:pos x="wd2" y="hd2"/>
              </a:cxn>
            </a:cxnLst>
            <a:rect l="0" t="0" r="r" b="b"/>
            <a:pathLst>
              <a:path w="21600" h="21600" extrusionOk="0">
                <a:moveTo>
                  <a:pt x="0" y="16384"/>
                </a:moveTo>
                <a:lnTo>
                  <a:pt x="5400" y="11169"/>
                </a:lnTo>
                <a:lnTo>
                  <a:pt x="5400" y="13777"/>
                </a:lnTo>
                <a:lnTo>
                  <a:pt x="13500" y="13777"/>
                </a:lnTo>
                <a:lnTo>
                  <a:pt x="13500" y="5216"/>
                </a:lnTo>
                <a:lnTo>
                  <a:pt x="10800" y="5216"/>
                </a:lnTo>
                <a:lnTo>
                  <a:pt x="16200" y="0"/>
                </a:lnTo>
                <a:lnTo>
                  <a:pt x="21600" y="5216"/>
                </a:lnTo>
                <a:lnTo>
                  <a:pt x="18900" y="5216"/>
                </a:lnTo>
                <a:lnTo>
                  <a:pt x="18900" y="18992"/>
                </a:lnTo>
                <a:lnTo>
                  <a:pt x="5400" y="18992"/>
                </a:lnTo>
                <a:lnTo>
                  <a:pt x="5400" y="21600"/>
                </a:lnTo>
                <a:close/>
              </a:path>
            </a:pathLst>
          </a:custGeom>
          <a:solidFill>
            <a:srgbClr val="00882B"/>
          </a:solidFill>
          <a:ln>
            <a:solidFill>
              <a:srgbClr val="53585F"/>
            </a:solidFill>
          </a:ln>
        </p:spPr>
        <p:txBody>
          <a:bodyPr lIns="45719" rIns="45719" anchor="ctr"/>
          <a:lstStyle/>
          <a:p>
            <a:endParaRPr/>
          </a:p>
        </p:txBody>
      </p:sp>
      <p:sp>
        <p:nvSpPr>
          <p:cNvPr id="559" name="Shape 463"/>
          <p:cNvSpPr/>
          <p:nvPr/>
        </p:nvSpPr>
        <p:spPr>
          <a:xfrm>
            <a:off x="6698794" y="3875109"/>
            <a:ext cx="636301" cy="658801"/>
          </a:xfrm>
          <a:custGeom>
            <a:avLst/>
            <a:gdLst/>
            <a:ahLst/>
            <a:cxnLst>
              <a:cxn ang="0">
                <a:pos x="wd2" y="hd2"/>
              </a:cxn>
              <a:cxn ang="5400000">
                <a:pos x="wd2" y="hd2"/>
              </a:cxn>
              <a:cxn ang="10800000">
                <a:pos x="wd2" y="hd2"/>
              </a:cxn>
              <a:cxn ang="16200000">
                <a:pos x="wd2" y="hd2"/>
              </a:cxn>
            </a:cxnLst>
            <a:rect l="0" t="0" r="r" b="b"/>
            <a:pathLst>
              <a:path w="21600" h="21600" extrusionOk="0">
                <a:moveTo>
                  <a:pt x="0" y="16384"/>
                </a:moveTo>
                <a:lnTo>
                  <a:pt x="5400" y="11169"/>
                </a:lnTo>
                <a:lnTo>
                  <a:pt x="5400" y="13777"/>
                </a:lnTo>
                <a:lnTo>
                  <a:pt x="13500" y="13777"/>
                </a:lnTo>
                <a:lnTo>
                  <a:pt x="13500" y="5216"/>
                </a:lnTo>
                <a:lnTo>
                  <a:pt x="10800" y="5216"/>
                </a:lnTo>
                <a:lnTo>
                  <a:pt x="16200" y="0"/>
                </a:lnTo>
                <a:lnTo>
                  <a:pt x="21600" y="5216"/>
                </a:lnTo>
                <a:lnTo>
                  <a:pt x="18900" y="5216"/>
                </a:lnTo>
                <a:lnTo>
                  <a:pt x="18900" y="18992"/>
                </a:lnTo>
                <a:lnTo>
                  <a:pt x="5400" y="18992"/>
                </a:lnTo>
                <a:lnTo>
                  <a:pt x="5400" y="21600"/>
                </a:lnTo>
                <a:close/>
              </a:path>
            </a:pathLst>
          </a:custGeom>
          <a:solidFill>
            <a:srgbClr val="00882B"/>
          </a:solidFill>
          <a:ln>
            <a:solidFill>
              <a:srgbClr val="53585F"/>
            </a:solidFill>
          </a:ln>
        </p:spPr>
        <p:txBody>
          <a:bodyPr lIns="45719" rIns="45719" anchor="ctr"/>
          <a:lstStyle/>
          <a:p>
            <a:endParaRPr/>
          </a:p>
        </p:txBody>
      </p:sp>
      <p:sp>
        <p:nvSpPr>
          <p:cNvPr id="560" name="Shape 464"/>
          <p:cNvSpPr txBox="1"/>
          <p:nvPr/>
        </p:nvSpPr>
        <p:spPr>
          <a:xfrm>
            <a:off x="2072500" y="4324600"/>
            <a:ext cx="26850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b="1" i="1">
                <a:latin typeface="Proxima Nova"/>
                <a:ea typeface="Proxima Nova"/>
                <a:cs typeface="Proxima Nova"/>
                <a:sym typeface="Proxima Nova"/>
              </a:defRPr>
            </a:pPr>
            <a:r>
              <a:t>TIP:</a:t>
            </a:r>
            <a:r>
              <a:rPr b="0"/>
              <a:t>  Don't use your local Git repo as a working directory!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453"/>
          <p:cNvSpPr txBox="1">
            <a:spLocks noGrp="1"/>
          </p:cNvSpPr>
          <p:nvPr>
            <p:ph type="title"/>
          </p:nvPr>
        </p:nvSpPr>
        <p:spPr>
          <a:xfrm>
            <a:off x="423464" y="98387"/>
            <a:ext cx="8202602" cy="525001"/>
          </a:xfrm>
          <a:prstGeom prst="rect">
            <a:avLst/>
          </a:prstGeom>
        </p:spPr>
        <p:txBody>
          <a:bodyPr/>
          <a:lstStyle>
            <a:lvl1pPr>
              <a:lnSpc>
                <a:spcPct val="100000"/>
              </a:lnSpc>
            </a:lvl1pPr>
          </a:lstStyle>
          <a:p>
            <a:r>
              <a:t>Course Repos  (‘Fork &amp; Pull’ Model)</a:t>
            </a:r>
          </a:p>
        </p:txBody>
      </p:sp>
      <p:pic>
        <p:nvPicPr>
          <p:cNvPr id="2" name="Picture 1"/>
          <p:cNvPicPr>
            <a:picLocks noChangeAspect="1"/>
          </p:cNvPicPr>
          <p:nvPr/>
        </p:nvPicPr>
        <p:blipFill>
          <a:blip r:embed="rId2"/>
          <a:stretch>
            <a:fillRect/>
          </a:stretch>
        </p:blipFill>
        <p:spPr>
          <a:xfrm>
            <a:off x="877452" y="941294"/>
            <a:ext cx="7092171" cy="3781067"/>
          </a:xfrm>
          <a:prstGeom prst="rect">
            <a:avLst/>
          </a:prstGeom>
        </p:spPr>
      </p:pic>
      <p:sp>
        <p:nvSpPr>
          <p:cNvPr id="27" name="Rectangle 26"/>
          <p:cNvSpPr/>
          <p:nvPr/>
        </p:nvSpPr>
        <p:spPr>
          <a:xfrm>
            <a:off x="699247" y="1406807"/>
            <a:ext cx="2590800" cy="295835"/>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28" name="Rectangle 27"/>
          <p:cNvSpPr/>
          <p:nvPr/>
        </p:nvSpPr>
        <p:spPr>
          <a:xfrm>
            <a:off x="6768353" y="941294"/>
            <a:ext cx="1379475" cy="465513"/>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29" name="Right Arrow 28"/>
          <p:cNvSpPr/>
          <p:nvPr/>
        </p:nvSpPr>
        <p:spPr>
          <a:xfrm flipH="1">
            <a:off x="7969622" y="1428878"/>
            <a:ext cx="995083" cy="295835"/>
          </a:xfrm>
          <a:prstGeom prst="rightArrow">
            <a:avLst/>
          </a:prstGeom>
          <a:solidFill>
            <a:srgbClr val="FFC000"/>
          </a:solid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3" name="Rectangle 2"/>
          <p:cNvSpPr/>
          <p:nvPr/>
        </p:nvSpPr>
        <p:spPr>
          <a:xfrm>
            <a:off x="6429" y="1423919"/>
            <a:ext cx="692818" cy="261610"/>
          </a:xfrm>
          <a:prstGeom prst="rect">
            <a:avLst/>
          </a:prstGeom>
        </p:spPr>
        <p:txBody>
          <a:bodyPr wrap="none">
            <a:spAutoFit/>
          </a:bodyPr>
          <a:lstStyle/>
          <a:p>
            <a:r>
              <a:rPr lang="en-US" sz="1100" smtClean="0"/>
              <a:t>Go here</a:t>
            </a:r>
            <a:endParaRPr lang="en-US" sz="1100"/>
          </a:p>
        </p:txBody>
      </p:sp>
      <p:sp>
        <p:nvSpPr>
          <p:cNvPr id="31" name="Rectangle 30"/>
          <p:cNvSpPr/>
          <p:nvPr/>
        </p:nvSpPr>
        <p:spPr>
          <a:xfrm>
            <a:off x="8147828" y="1019885"/>
            <a:ext cx="569387" cy="261610"/>
          </a:xfrm>
          <a:prstGeom prst="rect">
            <a:avLst/>
          </a:prstGeom>
        </p:spPr>
        <p:txBody>
          <a:bodyPr wrap="none">
            <a:spAutoFit/>
          </a:bodyPr>
          <a:lstStyle/>
          <a:p>
            <a:r>
              <a:rPr lang="en-US" sz="1100" dirty="0" smtClean="0"/>
              <a:t>Login!</a:t>
            </a:r>
            <a:endParaRPr lang="en-US" sz="1100" dirty="0"/>
          </a:p>
        </p:txBody>
      </p:sp>
      <p:sp>
        <p:nvSpPr>
          <p:cNvPr id="32" name="Rectangle 31"/>
          <p:cNvSpPr/>
          <p:nvPr/>
        </p:nvSpPr>
        <p:spPr>
          <a:xfrm>
            <a:off x="8217054" y="1445173"/>
            <a:ext cx="466794" cy="261610"/>
          </a:xfrm>
          <a:prstGeom prst="rect">
            <a:avLst/>
          </a:prstGeom>
        </p:spPr>
        <p:txBody>
          <a:bodyPr wrap="none">
            <a:spAutoFit/>
          </a:bodyPr>
          <a:lstStyle/>
          <a:p>
            <a:r>
              <a:rPr lang="en-US" sz="1100" smtClean="0"/>
              <a:t>Fork</a:t>
            </a:r>
            <a:endParaRPr lang="en-US" sz="1100" dirty="0"/>
          </a:p>
        </p:txBody>
      </p:sp>
    </p:spTree>
    <p:extLst>
      <p:ext uri="{BB962C8B-B14F-4D97-AF65-F5344CB8AC3E}">
        <p14:creationId xmlns:p14="http://schemas.microsoft.com/office/powerpoint/2010/main" val="12385926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1"/>
            <a:ext cx="9144005" cy="5143500"/>
          </a:xfrm>
          <a:prstGeom prst="rect">
            <a:avLst/>
          </a:prstGeom>
          <a:ln w="12700">
            <a:miter lim="400000"/>
          </a:ln>
        </p:spPr>
      </p:pic>
      <p:sp>
        <p:nvSpPr>
          <p:cNvPr id="483" name="Shape 286"/>
          <p:cNvSpPr txBox="1">
            <a:spLocks noGrp="1"/>
          </p:cNvSpPr>
          <p:nvPr>
            <p:ph type="title" idx="4294967295"/>
          </p:nvPr>
        </p:nvSpPr>
        <p:spPr>
          <a:xfrm>
            <a:off x="335943" y="264025"/>
            <a:ext cx="8311799" cy="1852199"/>
          </a:xfrm>
          <a:prstGeom prst="rect">
            <a:avLst/>
          </a:prstGeom>
        </p:spPr>
        <p:txBody>
          <a:bodyPr/>
          <a:lstStyle>
            <a:lvl1pPr>
              <a:defRPr b="1">
                <a:latin typeface="Proxima Nova"/>
                <a:ea typeface="Proxima Nova"/>
                <a:cs typeface="Proxima Nova"/>
                <a:sym typeface="Proxima Nova"/>
              </a:defRPr>
            </a:lvl1pPr>
          </a:lstStyle>
          <a:p>
            <a:r>
              <a:t>Let’s get started...</a:t>
            </a:r>
          </a:p>
        </p:txBody>
      </p:sp>
      <p:pic>
        <p:nvPicPr>
          <p:cNvPr id="484" name="Shape 287" descr="Shape 287"/>
          <p:cNvPicPr>
            <a:picLocks noChangeAspect="1"/>
          </p:cNvPicPr>
          <p:nvPr/>
        </p:nvPicPr>
        <p:blipFill>
          <a:blip r:embed="rId3">
            <a:extLst/>
          </a:blip>
          <a:stretch>
            <a:fillRect/>
          </a:stretch>
        </p:blipFill>
        <p:spPr>
          <a:xfrm>
            <a:off x="8392824" y="4622450"/>
            <a:ext cx="316051" cy="316051"/>
          </a:xfrm>
          <a:prstGeom prst="rect">
            <a:avLst/>
          </a:prstGeom>
          <a:ln w="12700">
            <a:miter lim="400000"/>
          </a:ln>
        </p:spPr>
      </p:pic>
      <p:sp>
        <p:nvSpPr>
          <p:cNvPr id="485" name="Shape 288"/>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87920" y="159950"/>
            <a:ext cx="8250902" cy="501001"/>
          </a:xfrm>
          <a:prstGeom prst="rect">
            <a:avLst/>
          </a:prstGeom>
          <a:ln w="12700">
            <a:miter lim="400000"/>
          </a:ln>
          <a:extLst>
            <a:ext uri="{C572A759-6A51-4108-AA02-DFA0A04FC94B}">
              <ma14:wrappingTextBoxFlag xmlns:ma14="http://schemas.microsoft.com/office/mac/drawingml/2011/main" val="1"/>
            </a:ext>
          </a:extLst>
        </p:spPr>
        <p:txBody>
          <a:bodyPr lIns="64324" tIns="64324" rIns="64324" bIns="64324">
            <a:normAutofit/>
          </a:bodyPr>
          <a:lstStyle>
            <a:lvl1pPr marL="0" marR="0" indent="0" algn="l" defTabSz="914400" rtl="0" latinLnBrk="0">
              <a:lnSpc>
                <a:spcPct val="92592"/>
              </a:lnSpc>
              <a:spcBef>
                <a:spcPts val="0"/>
              </a:spcBef>
              <a:spcAft>
                <a:spcPts val="0"/>
              </a:spcAft>
              <a:buClrTx/>
              <a:buSzTx/>
              <a:buFontTx/>
              <a:buNone/>
              <a:tabLst/>
              <a:defRPr sz="2500" b="1" i="0" u="none" strike="noStrike" cap="none" spc="0" baseline="0">
                <a:ln>
                  <a:noFill/>
                </a:ln>
                <a:solidFill>
                  <a:srgbClr val="000000"/>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a:lstStyle>
          <a:p>
            <a:pPr algn="ctr" hangingPunct="1"/>
            <a:r>
              <a:rPr lang="en-US" dirty="0" smtClean="0"/>
              <a:t>Using the course Repo:</a:t>
            </a:r>
            <a:endParaRPr lang="en-US" dirty="0"/>
          </a:p>
        </p:txBody>
      </p:sp>
      <p:sp>
        <p:nvSpPr>
          <p:cNvPr id="10" name="TextBox 9"/>
          <p:cNvSpPr txBox="1"/>
          <p:nvPr/>
        </p:nvSpPr>
        <p:spPr>
          <a:xfrm>
            <a:off x="2761130" y="1292730"/>
            <a:ext cx="37044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400" b="0" i="0" u="none" strike="noStrike" cap="none" spc="0" normalizeH="0" baseline="0" dirty="0" smtClean="0">
                <a:ln>
                  <a:noFill/>
                </a:ln>
                <a:solidFill>
                  <a:srgbClr val="000000"/>
                </a:solidFill>
                <a:effectLst/>
                <a:uFillTx/>
                <a:latin typeface="Arial"/>
                <a:ea typeface="Arial"/>
                <a:cs typeface="Arial"/>
                <a:sym typeface="Arial"/>
              </a:rPr>
              <a:t>Navigate to</a:t>
            </a:r>
            <a:r>
              <a:rPr kumimoji="0" lang="en-US" sz="1400" b="0" i="0" u="none" strike="noStrike" cap="none" spc="0" normalizeH="0" dirty="0" smtClean="0">
                <a:ln>
                  <a:noFill/>
                </a:ln>
                <a:solidFill>
                  <a:srgbClr val="000000"/>
                </a:solidFill>
                <a:effectLst/>
                <a:uFillTx/>
                <a:latin typeface="Arial"/>
                <a:ea typeface="Arial"/>
                <a:cs typeface="Arial"/>
                <a:sym typeface="Arial"/>
              </a:rPr>
              <a:t> the class Python </a:t>
            </a:r>
            <a:r>
              <a:rPr kumimoji="0" lang="en-US" sz="1400" b="0" i="0" u="none" strike="noStrike" cap="none" spc="0" normalizeH="0" dirty="0" err="1" smtClean="0">
                <a:ln>
                  <a:noFill/>
                </a:ln>
                <a:solidFill>
                  <a:srgbClr val="000000"/>
                </a:solidFill>
                <a:effectLst/>
                <a:uFillTx/>
                <a:latin typeface="Arial"/>
                <a:ea typeface="Arial"/>
                <a:cs typeface="Arial"/>
                <a:sym typeface="Arial"/>
              </a:rPr>
              <a:t>Jupyter</a:t>
            </a:r>
            <a:r>
              <a:rPr kumimoji="0" lang="en-US" sz="1400" b="0" i="0" u="none" strike="noStrike" cap="none" spc="0" normalizeH="0" dirty="0" smtClean="0">
                <a:ln>
                  <a:noFill/>
                </a:ln>
                <a:solidFill>
                  <a:srgbClr val="000000"/>
                </a:solidFill>
                <a:effectLst/>
                <a:uFillTx/>
                <a:latin typeface="Arial"/>
                <a:ea typeface="Arial"/>
                <a:cs typeface="Arial"/>
                <a:sym typeface="Arial"/>
              </a:rPr>
              <a:t> Hub:</a:t>
            </a:r>
          </a:p>
        </p:txBody>
      </p:sp>
      <p:pic>
        <p:nvPicPr>
          <p:cNvPr id="16" name="Picture 15"/>
          <p:cNvPicPr>
            <a:picLocks noChangeAspect="1"/>
          </p:cNvPicPr>
          <p:nvPr/>
        </p:nvPicPr>
        <p:blipFill rotWithShape="1">
          <a:blip r:embed="rId2"/>
          <a:srcRect b="47802"/>
          <a:stretch/>
        </p:blipFill>
        <p:spPr>
          <a:xfrm>
            <a:off x="1080892" y="1446618"/>
            <a:ext cx="7311693" cy="2578536"/>
          </a:xfrm>
          <a:prstGeom prst="rect">
            <a:avLst/>
          </a:prstGeom>
        </p:spPr>
      </p:pic>
    </p:spTree>
    <p:extLst>
      <p:ext uri="{BB962C8B-B14F-4D97-AF65-F5344CB8AC3E}">
        <p14:creationId xmlns:p14="http://schemas.microsoft.com/office/powerpoint/2010/main" val="4018611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726753" cy="5143499"/>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477" name="Shape 277"/>
          <p:cNvSpPr txBox="1">
            <a:spLocks noGrp="1"/>
          </p:cNvSpPr>
          <p:nvPr>
            <p:ph type="title" idx="4294967295"/>
          </p:nvPr>
        </p:nvSpPr>
        <p:spPr>
          <a:xfrm>
            <a:off x="143349" y="96185"/>
            <a:ext cx="8407500" cy="459301"/>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400" dirty="0" smtClean="0">
                <a:solidFill>
                  <a:schemeClr val="bg1"/>
                </a:solidFill>
              </a:rPr>
              <a:t>Course </a:t>
            </a:r>
            <a:r>
              <a:rPr lang="en-GB" sz="5400" smtClean="0">
                <a:solidFill>
                  <a:schemeClr val="bg1"/>
                </a:solidFill>
              </a:rPr>
              <a:t/>
            </a:r>
            <a:br>
              <a:rPr lang="en-GB" sz="5400" smtClean="0">
                <a:solidFill>
                  <a:schemeClr val="bg1"/>
                </a:solidFill>
              </a:rPr>
            </a:br>
            <a:r>
              <a:rPr lang="en-GB" sz="5400" smtClean="0">
                <a:solidFill>
                  <a:schemeClr val="bg1"/>
                </a:solidFill>
              </a:rPr>
              <a:t>Plan</a:t>
            </a:r>
            <a:endParaRPr sz="540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480" name="Shape 280"/>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2" name="Picture 1"/>
          <p:cNvPicPr>
            <a:picLocks noChangeAspect="1"/>
          </p:cNvPicPr>
          <p:nvPr/>
        </p:nvPicPr>
        <p:blipFill rotWithShape="1">
          <a:blip r:embed="rId3"/>
          <a:srcRect l="6423" r="4954"/>
          <a:stretch/>
        </p:blipFill>
        <p:spPr>
          <a:xfrm>
            <a:off x="3052482" y="73601"/>
            <a:ext cx="5172637" cy="4996296"/>
          </a:xfrm>
          <a:prstGeom prst="rect">
            <a:avLst/>
          </a:prstGeom>
        </p:spPr>
      </p:pic>
    </p:spTree>
    <p:extLst>
      <p:ext uri="{BB962C8B-B14F-4D97-AF65-F5344CB8AC3E}">
        <p14:creationId xmlns:p14="http://schemas.microsoft.com/office/powerpoint/2010/main" val="99077297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71" y="111388"/>
            <a:ext cx="8250902" cy="501001"/>
          </a:xfrm>
        </p:spPr>
        <p:txBody>
          <a:bodyPr/>
          <a:lstStyle/>
          <a:p>
            <a:r>
              <a:rPr lang="en-US" dirty="0" smtClean="0"/>
              <a:t>Python Exercises</a:t>
            </a:r>
            <a:endParaRPr lang="en-US" dirty="0"/>
          </a:p>
        </p:txBody>
      </p:sp>
      <p:pic>
        <p:nvPicPr>
          <p:cNvPr id="4" name="Picture 3"/>
          <p:cNvPicPr>
            <a:picLocks noChangeAspect="1"/>
          </p:cNvPicPr>
          <p:nvPr/>
        </p:nvPicPr>
        <p:blipFill>
          <a:blip r:embed="rId2"/>
          <a:stretch>
            <a:fillRect/>
          </a:stretch>
        </p:blipFill>
        <p:spPr>
          <a:xfrm>
            <a:off x="2115668" y="953536"/>
            <a:ext cx="6463553" cy="4366917"/>
          </a:xfrm>
          <a:prstGeom prst="rect">
            <a:avLst/>
          </a:prstGeom>
        </p:spPr>
      </p:pic>
      <p:sp>
        <p:nvSpPr>
          <p:cNvPr id="5" name="Rectangle 4"/>
          <p:cNvSpPr/>
          <p:nvPr/>
        </p:nvSpPr>
        <p:spPr>
          <a:xfrm>
            <a:off x="3361764" y="2590148"/>
            <a:ext cx="2061882" cy="295835"/>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p:cNvSpPr/>
          <p:nvPr/>
        </p:nvSpPr>
        <p:spPr>
          <a:xfrm>
            <a:off x="3083859" y="3015971"/>
            <a:ext cx="833718" cy="641628"/>
          </a:xfrm>
          <a:prstGeom prst="rect">
            <a:avLst/>
          </a:prstGeom>
          <a:no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9" name="Title 1"/>
          <p:cNvSpPr txBox="1">
            <a:spLocks/>
          </p:cNvSpPr>
          <p:nvPr/>
        </p:nvSpPr>
        <p:spPr>
          <a:xfrm>
            <a:off x="195471" y="111388"/>
            <a:ext cx="8250902" cy="501001"/>
          </a:xfrm>
          <a:prstGeom prst="rect">
            <a:avLst/>
          </a:prstGeom>
          <a:ln w="12700">
            <a:miter lim="400000"/>
          </a:ln>
          <a:extLst>
            <a:ext uri="{C572A759-6A51-4108-AA02-DFA0A04FC94B}">
              <ma14:wrappingTextBoxFlag xmlns:ma14="http://schemas.microsoft.com/office/mac/drawingml/2011/main" val="1"/>
            </a:ext>
          </a:extLst>
        </p:spPr>
        <p:txBody>
          <a:bodyPr lIns="64324" tIns="64324" rIns="64324" bIns="64324">
            <a:normAutofit/>
          </a:bodyPr>
          <a:lstStyle>
            <a:lvl1pPr marL="0" marR="0" indent="0" algn="l" defTabSz="914400" rtl="0" latinLnBrk="0">
              <a:lnSpc>
                <a:spcPct val="92592"/>
              </a:lnSpc>
              <a:spcBef>
                <a:spcPts val="0"/>
              </a:spcBef>
              <a:spcAft>
                <a:spcPts val="0"/>
              </a:spcAft>
              <a:buClrTx/>
              <a:buSzTx/>
              <a:buFontTx/>
              <a:buNone/>
              <a:tabLst/>
              <a:defRPr sz="2500" b="1" i="0" u="none" strike="noStrike" cap="none" spc="0" baseline="0">
                <a:ln>
                  <a:noFill/>
                </a:ln>
                <a:solidFill>
                  <a:srgbClr val="000000"/>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a:lstStyle>
          <a:p>
            <a:pPr hangingPunct="1"/>
            <a:r>
              <a:rPr lang="en-US" smtClean="0"/>
              <a:t>Python Exercises</a:t>
            </a:r>
            <a:endParaRPr lang="en-US" dirty="0"/>
          </a:p>
        </p:txBody>
      </p:sp>
      <p:sp>
        <p:nvSpPr>
          <p:cNvPr id="8" name="TextBox 7"/>
          <p:cNvSpPr txBox="1"/>
          <p:nvPr/>
        </p:nvSpPr>
        <p:spPr>
          <a:xfrm>
            <a:off x="4193456" y="540525"/>
            <a:ext cx="22900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hlinkClick r:id="rId3"/>
              </a:rPr>
              <a:t>http://</a:t>
            </a:r>
            <a:r>
              <a:rPr lang="en-US" dirty="0" smtClean="0">
                <a:hlinkClick r:id="rId3"/>
              </a:rPr>
              <a:t>paulgoodall.tech:8000</a:t>
            </a:r>
            <a:endParaRPr lang="en-US" dirty="0"/>
          </a:p>
        </p:txBody>
      </p:sp>
      <p:sp>
        <p:nvSpPr>
          <p:cNvPr id="10" name="TextBox 9"/>
          <p:cNvSpPr txBox="1"/>
          <p:nvPr/>
        </p:nvSpPr>
        <p:spPr>
          <a:xfrm>
            <a:off x="528919" y="545947"/>
            <a:ext cx="37044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charset="0"/>
              <a:buChar char="•"/>
              <a:tabLst/>
            </a:pPr>
            <a:r>
              <a:rPr kumimoji="0" lang="en-US" sz="1400" b="0" i="0" u="none" strike="noStrike" cap="none" spc="0" normalizeH="0" baseline="0" dirty="0" smtClean="0">
                <a:ln>
                  <a:noFill/>
                </a:ln>
                <a:solidFill>
                  <a:srgbClr val="000000"/>
                </a:solidFill>
                <a:effectLst/>
                <a:uFillTx/>
                <a:latin typeface="Arial"/>
                <a:ea typeface="Arial"/>
                <a:cs typeface="Arial"/>
                <a:sym typeface="Arial"/>
              </a:rPr>
              <a:t>Navigate to</a:t>
            </a:r>
            <a:r>
              <a:rPr kumimoji="0" lang="en-US" sz="1400" b="0" i="0" u="none" strike="noStrike" cap="none" spc="0" normalizeH="0" dirty="0" smtClean="0">
                <a:ln>
                  <a:noFill/>
                </a:ln>
                <a:solidFill>
                  <a:srgbClr val="000000"/>
                </a:solidFill>
                <a:effectLst/>
                <a:uFillTx/>
                <a:latin typeface="Arial"/>
                <a:ea typeface="Arial"/>
                <a:cs typeface="Arial"/>
                <a:sym typeface="Arial"/>
              </a:rPr>
              <a:t> the class Python </a:t>
            </a:r>
            <a:r>
              <a:rPr kumimoji="0" lang="en-US" sz="1400" b="0" i="0" u="none" strike="noStrike" cap="none" spc="0" normalizeH="0" dirty="0" err="1" smtClean="0">
                <a:ln>
                  <a:noFill/>
                </a:ln>
                <a:solidFill>
                  <a:srgbClr val="000000"/>
                </a:solidFill>
                <a:effectLst/>
                <a:uFillTx/>
                <a:latin typeface="Arial"/>
                <a:ea typeface="Arial"/>
                <a:cs typeface="Arial"/>
                <a:sym typeface="Arial"/>
              </a:rPr>
              <a:t>Jupyter</a:t>
            </a:r>
            <a:r>
              <a:rPr kumimoji="0" lang="en-US" sz="1400" b="0" i="0" u="none" strike="noStrike" cap="none" spc="0" normalizeH="0" dirty="0" smtClean="0">
                <a:ln>
                  <a:noFill/>
                </a:ln>
                <a:solidFill>
                  <a:srgbClr val="000000"/>
                </a:solidFill>
                <a:effectLst/>
                <a:uFillTx/>
                <a:latin typeface="Arial"/>
                <a:ea typeface="Arial"/>
                <a:cs typeface="Arial"/>
                <a:sym typeface="Arial"/>
              </a:rPr>
              <a:t> Hub:</a:t>
            </a:r>
          </a:p>
        </p:txBody>
      </p:sp>
      <p:sp>
        <p:nvSpPr>
          <p:cNvPr id="11" name="Rectangle 10"/>
          <p:cNvSpPr/>
          <p:nvPr/>
        </p:nvSpPr>
        <p:spPr>
          <a:xfrm>
            <a:off x="195471" y="2578206"/>
            <a:ext cx="2154757" cy="307777"/>
          </a:xfrm>
          <a:prstGeom prst="rect">
            <a:avLst/>
          </a:prstGeom>
        </p:spPr>
        <p:txBody>
          <a:bodyPr wrap="none">
            <a:spAutoFit/>
          </a:bodyPr>
          <a:lstStyle/>
          <a:p>
            <a:r>
              <a:rPr lang="en-US" dirty="0" smtClean="0"/>
              <a:t>Navigate to </a:t>
            </a:r>
            <a:r>
              <a:rPr lang="en-US" smtClean="0"/>
              <a:t>this directory</a:t>
            </a:r>
            <a:endParaRPr lang="en-US"/>
          </a:p>
        </p:txBody>
      </p:sp>
      <p:sp>
        <p:nvSpPr>
          <p:cNvPr id="12" name="Rectangle 11"/>
          <p:cNvSpPr/>
          <p:nvPr/>
        </p:nvSpPr>
        <p:spPr>
          <a:xfrm>
            <a:off x="780163" y="3182896"/>
            <a:ext cx="1487908" cy="307777"/>
          </a:xfrm>
          <a:prstGeom prst="rect">
            <a:avLst/>
          </a:prstGeom>
        </p:spPr>
        <p:txBody>
          <a:bodyPr wrap="none">
            <a:spAutoFit/>
          </a:bodyPr>
          <a:lstStyle/>
          <a:p>
            <a:r>
              <a:rPr lang="en-US" dirty="0" smtClean="0"/>
              <a:t>Do Lab1- Go! </a:t>
            </a:r>
            <a:r>
              <a:rPr lang="en-US" dirty="0" smtClean="0">
                <a:sym typeface="Wingdings"/>
              </a:rPr>
              <a:t></a:t>
            </a:r>
            <a:endParaRPr lang="en-US" dirty="0"/>
          </a:p>
        </p:txBody>
      </p:sp>
      <p:sp>
        <p:nvSpPr>
          <p:cNvPr id="13" name="Right Arrow 12"/>
          <p:cNvSpPr/>
          <p:nvPr/>
        </p:nvSpPr>
        <p:spPr>
          <a:xfrm>
            <a:off x="2277036" y="2572218"/>
            <a:ext cx="995083" cy="295835"/>
          </a:xfrm>
          <a:prstGeom prst="rightArrow">
            <a:avLst/>
          </a:prstGeom>
          <a:solidFill>
            <a:srgbClr val="FF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15" name="Right Arrow 14"/>
          <p:cNvSpPr/>
          <p:nvPr/>
        </p:nvSpPr>
        <p:spPr>
          <a:xfrm>
            <a:off x="2286002" y="3155444"/>
            <a:ext cx="744070" cy="295835"/>
          </a:xfrm>
          <a:prstGeom prst="rightArrow">
            <a:avLst/>
          </a:prstGeom>
          <a:solidFill>
            <a:srgbClr val="FFC000"/>
          </a:solid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066314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10"/>
          <p:cNvSpPr txBox="1">
            <a:spLocks noGrp="1"/>
          </p:cNvSpPr>
          <p:nvPr>
            <p:ph type="body" sz="half" idx="1"/>
          </p:nvPr>
        </p:nvSpPr>
        <p:spPr>
          <a:xfrm>
            <a:off x="776672" y="1147868"/>
            <a:ext cx="3753844" cy="3887158"/>
          </a:xfrm>
          <a:prstGeom prst="rect">
            <a:avLst/>
          </a:prstGeom>
        </p:spPr>
        <p:txBody>
          <a:bodyPr lIns="0" tIns="0" rIns="0" bIns="0">
            <a:normAutofit fontScale="85000" lnSpcReduction="20000"/>
          </a:bodyPr>
          <a:lstStyle/>
          <a:p>
            <a:pPr marL="321457" indent="-267881">
              <a:lnSpc>
                <a:spcPct val="115000"/>
              </a:lnSpc>
              <a:buClr>
                <a:srgbClr val="000000"/>
              </a:buClr>
              <a:buFont typeface="Arial"/>
              <a:defRPr>
                <a:latin typeface="Calibri"/>
                <a:ea typeface="Calibri"/>
                <a:cs typeface="Calibri"/>
                <a:sym typeface="Calibri"/>
              </a:defRPr>
            </a:pPr>
            <a:r>
              <a:t>special commands</a:t>
            </a:r>
          </a:p>
          <a:p>
            <a:pPr marL="642915" lvl="1" indent="-241093">
              <a:lnSpc>
                <a:spcPct val="115000"/>
              </a:lnSpc>
              <a:buClr>
                <a:srgbClr val="000000"/>
              </a:buClr>
              <a:buFont typeface="Courier New"/>
              <a:buChar char="o"/>
              <a:defRPr sz="1800">
                <a:latin typeface="Calibri"/>
                <a:ea typeface="Calibri"/>
                <a:cs typeface="Calibri"/>
                <a:sym typeface="Calibri"/>
              </a:defRPr>
            </a:pPr>
            <a:r>
              <a:t>![cmd]</a:t>
            </a:r>
          </a:p>
          <a:p>
            <a:pPr marL="964372" lvl="2" indent="-241093">
              <a:lnSpc>
                <a:spcPct val="115000"/>
              </a:lnSpc>
              <a:buClr>
                <a:srgbClr val="000000"/>
              </a:buClr>
              <a:buFontTx/>
              <a:buChar char="▪"/>
              <a:defRPr sz="1800">
                <a:latin typeface="Calibri"/>
                <a:ea typeface="Calibri"/>
                <a:cs typeface="Calibri"/>
                <a:sym typeface="Calibri"/>
              </a:defRPr>
            </a:pPr>
            <a:r>
              <a:t>runs bash command [cmd]</a:t>
            </a:r>
            <a:endParaRPr sz="984"/>
          </a:p>
          <a:p>
            <a:pPr>
              <a:lnSpc>
                <a:spcPct val="115000"/>
              </a:lnSpc>
              <a:buSzTx/>
              <a:buNone/>
            </a:pPr>
            <a:endParaRPr sz="1266">
              <a:latin typeface="Calibri"/>
              <a:ea typeface="Calibri"/>
              <a:cs typeface="Calibri"/>
              <a:sym typeface="Calibri"/>
            </a:endParaRPr>
          </a:p>
          <a:p>
            <a:pPr>
              <a:lnSpc>
                <a:spcPct val="115000"/>
              </a:lnSpc>
              <a:buSzTx/>
              <a:buNone/>
            </a:pPr>
            <a:endParaRPr sz="1266">
              <a:latin typeface="Calibri"/>
              <a:ea typeface="Calibri"/>
              <a:cs typeface="Calibri"/>
              <a:sym typeface="Calibri"/>
            </a:endParaRPr>
          </a:p>
          <a:p>
            <a:pPr marL="321457" indent="-267881">
              <a:lnSpc>
                <a:spcPct val="115000"/>
              </a:lnSpc>
              <a:buFont typeface="Arial"/>
              <a:defRPr>
                <a:latin typeface="Calibri"/>
                <a:ea typeface="Calibri"/>
                <a:cs typeface="Calibri"/>
                <a:sym typeface="Calibri"/>
              </a:defRPr>
            </a:pPr>
            <a:r>
              <a:t>‘magics’</a:t>
            </a:r>
          </a:p>
          <a:p>
            <a:pPr marL="642915" lvl="1" indent="-241093">
              <a:lnSpc>
                <a:spcPct val="115000"/>
              </a:lnSpc>
              <a:buFont typeface="Courier New"/>
              <a:buChar char="o"/>
              <a:defRPr sz="1800">
                <a:latin typeface="Calibri"/>
                <a:ea typeface="Calibri"/>
                <a:cs typeface="Calibri"/>
                <a:sym typeface="Calibri"/>
              </a:defRPr>
            </a:pPr>
            <a:r>
              <a:t>%[cmd]  	"line magics"</a:t>
            </a:r>
          </a:p>
          <a:p>
            <a:pPr marL="964372" lvl="2" indent="-241093">
              <a:lnSpc>
                <a:spcPct val="115000"/>
              </a:lnSpc>
              <a:buFontTx/>
              <a:buChar char="▪"/>
              <a:defRPr sz="1800">
                <a:latin typeface="Calibri"/>
                <a:ea typeface="Calibri"/>
                <a:cs typeface="Calibri"/>
                <a:sym typeface="Calibri"/>
              </a:defRPr>
            </a:pPr>
            <a:r>
              <a:t>[cmd]'s args come from same line</a:t>
            </a:r>
            <a:endParaRPr sz="984"/>
          </a:p>
          <a:p>
            <a:pPr marL="642915" lvl="1" indent="-241093">
              <a:lnSpc>
                <a:spcPct val="115000"/>
              </a:lnSpc>
              <a:buFont typeface="Courier New"/>
              <a:buChar char="o"/>
              <a:defRPr sz="1800">
                <a:latin typeface="Calibri"/>
                <a:ea typeface="Calibri"/>
                <a:cs typeface="Calibri"/>
                <a:sym typeface="Calibri"/>
              </a:defRPr>
            </a:pPr>
            <a:r>
              <a:t>%%[cmd]  	"cellmagics"</a:t>
            </a:r>
          </a:p>
          <a:p>
            <a:pPr marL="964372" lvl="2" indent="-241093">
              <a:lnSpc>
                <a:spcPct val="115000"/>
              </a:lnSpc>
              <a:buFontTx/>
              <a:buChar char="▪"/>
              <a:defRPr sz="1800">
                <a:latin typeface="Calibri"/>
                <a:ea typeface="Calibri"/>
                <a:cs typeface="Calibri"/>
                <a:sym typeface="Calibri"/>
              </a:defRPr>
            </a:pPr>
            <a:r>
              <a:t>[cmd]'s args come from entire cell</a:t>
            </a:r>
            <a:endParaRPr sz="984"/>
          </a:p>
          <a:p>
            <a:pPr marL="642915" lvl="1" indent="-241093">
              <a:lnSpc>
                <a:spcPct val="115000"/>
              </a:lnSpc>
              <a:buClr>
                <a:srgbClr val="000000"/>
              </a:buClr>
              <a:buFont typeface="Courier New"/>
              <a:buChar char="o"/>
              <a:defRPr sz="1800">
                <a:latin typeface="Calibri"/>
                <a:ea typeface="Calibri"/>
                <a:cs typeface="Calibri"/>
                <a:sym typeface="Calibri"/>
              </a:defRPr>
            </a:pPr>
            <a:r>
              <a:t>%lsmagic</a:t>
            </a:r>
          </a:p>
          <a:p>
            <a:pPr marL="964372" lvl="2" indent="-241093">
              <a:lnSpc>
                <a:spcPct val="115000"/>
              </a:lnSpc>
              <a:buFontTx/>
              <a:buChar char="▪"/>
              <a:defRPr sz="1800">
                <a:latin typeface="Calibri"/>
                <a:ea typeface="Calibri"/>
                <a:cs typeface="Calibri"/>
                <a:sym typeface="Calibri"/>
              </a:defRPr>
            </a:pPr>
            <a:r>
              <a:t>lists all magics</a:t>
            </a:r>
            <a:endParaRPr sz="984"/>
          </a:p>
          <a:p>
            <a:pPr marL="642915" lvl="1" indent="-241093">
              <a:lnSpc>
                <a:spcPct val="115000"/>
              </a:lnSpc>
              <a:buFont typeface="Courier New"/>
              <a:buChar char="o"/>
              <a:defRPr sz="1800">
                <a:latin typeface="Calibri"/>
                <a:ea typeface="Calibri"/>
                <a:cs typeface="Calibri"/>
                <a:sym typeface="Calibri"/>
              </a:defRPr>
            </a:pPr>
            <a:r>
              <a:t>%pwd</a:t>
            </a:r>
          </a:p>
          <a:p>
            <a:pPr marL="964372" lvl="2" indent="-241093">
              <a:lnSpc>
                <a:spcPct val="115000"/>
              </a:lnSpc>
              <a:buFontTx/>
              <a:buChar char="▪"/>
              <a:defRPr sz="1800">
                <a:latin typeface="Calibri"/>
                <a:ea typeface="Calibri"/>
                <a:cs typeface="Calibri"/>
                <a:sym typeface="Calibri"/>
              </a:defRPr>
            </a:pPr>
            <a:r>
              <a:t>shows working dir</a:t>
            </a:r>
            <a:endParaRPr sz="984"/>
          </a:p>
          <a:p>
            <a:pPr marL="642915" lvl="1" indent="-241093">
              <a:lnSpc>
                <a:spcPct val="115000"/>
              </a:lnSpc>
              <a:buFont typeface="Courier New"/>
              <a:buChar char="o"/>
              <a:defRPr sz="1800">
                <a:latin typeface="Calibri"/>
                <a:ea typeface="Calibri"/>
                <a:cs typeface="Calibri"/>
                <a:sym typeface="Calibri"/>
              </a:defRPr>
            </a:pPr>
            <a:r>
              <a:t>%ls -l</a:t>
            </a:r>
          </a:p>
          <a:p>
            <a:pPr marL="964372" lvl="2" indent="-241093">
              <a:lnSpc>
                <a:spcPct val="115000"/>
              </a:lnSpc>
              <a:buFontTx/>
              <a:buChar char="▪"/>
              <a:defRPr sz="1800">
                <a:latin typeface="Calibri"/>
                <a:ea typeface="Calibri"/>
                <a:cs typeface="Calibri"/>
                <a:sym typeface="Calibri"/>
              </a:defRPr>
            </a:pPr>
            <a:r>
              <a:t>shows dir contents	</a:t>
            </a:r>
            <a:endParaRPr sz="984"/>
          </a:p>
          <a:p>
            <a:pPr>
              <a:lnSpc>
                <a:spcPct val="115000"/>
              </a:lnSpc>
              <a:buSzTx/>
              <a:buNone/>
              <a:defRPr sz="1800">
                <a:latin typeface="Calibri"/>
                <a:ea typeface="Calibri"/>
                <a:cs typeface="Calibri"/>
                <a:sym typeface="Calibri"/>
              </a:defRPr>
            </a:pPr>
            <a:r>
              <a:t> </a:t>
            </a:r>
          </a:p>
        </p:txBody>
      </p:sp>
      <p:sp>
        <p:nvSpPr>
          <p:cNvPr id="683" name="Shape 611"/>
          <p:cNvSpPr txBox="1">
            <a:spLocks noGrp="1"/>
          </p:cNvSpPr>
          <p:nvPr>
            <p:ph type="title"/>
          </p:nvPr>
        </p:nvSpPr>
        <p:spPr>
          <a:prstGeom prst="rect">
            <a:avLst/>
          </a:prstGeom>
        </p:spPr>
        <p:txBody>
          <a:bodyPr>
            <a:normAutofit fontScale="90000"/>
          </a:bodyPr>
          <a:lstStyle>
            <a:lvl1pPr defTabSz="868680">
              <a:lnSpc>
                <a:spcPct val="100000"/>
              </a:lnSpc>
              <a:defRPr sz="3420"/>
            </a:lvl1pPr>
          </a:lstStyle>
          <a:p>
            <a:r>
              <a:t>Jupyter Tips &amp; Tricks</a:t>
            </a:r>
          </a:p>
        </p:txBody>
      </p:sp>
      <p:sp>
        <p:nvSpPr>
          <p:cNvPr id="684" name="Shape 612"/>
          <p:cNvSpPr txBox="1"/>
          <p:nvPr/>
        </p:nvSpPr>
        <p:spPr>
          <a:xfrm>
            <a:off x="4530516" y="1061578"/>
            <a:ext cx="3998321" cy="3490357"/>
          </a:xfrm>
          <a:prstGeom prst="rect">
            <a:avLst/>
          </a:prstGeom>
          <a:ln w="12700">
            <a:miter lim="400000"/>
          </a:ln>
          <a:extLst>
            <a:ext uri="{C572A759-6A51-4108-AA02-DFA0A04FC94B}">
              <ma14:wrappingTextBoxFlag xmlns:ma14="http://schemas.microsoft.com/office/mac/drawingml/2011/main" val="1"/>
            </a:ext>
          </a:extLst>
        </p:spPr>
        <p:txBody>
          <a:bodyPr lIns="64283" tIns="64283" rIns="64283" bIns="64283">
            <a:spAutoFit/>
          </a:bodyPr>
          <a:lstStyle/>
          <a:p>
            <a:pPr>
              <a:lnSpc>
                <a:spcPct val="115000"/>
              </a:lnSpc>
            </a:pPr>
            <a:endParaRPr sz="1266">
              <a:latin typeface="Calibri"/>
              <a:ea typeface="Calibri"/>
              <a:cs typeface="Calibri"/>
              <a:sym typeface="Calibri"/>
            </a:endParaRPr>
          </a:p>
          <a:p>
            <a:pPr>
              <a:lnSpc>
                <a:spcPct val="115000"/>
              </a:lnSpc>
            </a:pPr>
            <a:endParaRPr sz="1266">
              <a:latin typeface="Calibri"/>
              <a:ea typeface="Calibri"/>
              <a:cs typeface="Calibri"/>
              <a:sym typeface="Calibri"/>
            </a:endParaRPr>
          </a:p>
          <a:p>
            <a:pPr>
              <a:lnSpc>
                <a:spcPct val="115000"/>
              </a:lnSpc>
            </a:pPr>
            <a:endParaRPr sz="1266">
              <a:latin typeface="Calibri"/>
              <a:ea typeface="Calibri"/>
              <a:cs typeface="Calibri"/>
              <a:sym typeface="Calibri"/>
            </a:endParaRPr>
          </a:p>
          <a:p>
            <a:pPr>
              <a:lnSpc>
                <a:spcPct val="115000"/>
              </a:lnSpc>
            </a:pPr>
            <a:endParaRPr sz="1266">
              <a:latin typeface="Calibri"/>
              <a:ea typeface="Calibri"/>
              <a:cs typeface="Calibri"/>
              <a:sym typeface="Calibri"/>
            </a:endParaRPr>
          </a:p>
          <a:p>
            <a:pPr>
              <a:lnSpc>
                <a:spcPct val="115000"/>
              </a:lnSpc>
            </a:pPr>
            <a:endParaRPr sz="1266">
              <a:latin typeface="Calibri"/>
              <a:ea typeface="Calibri"/>
              <a:cs typeface="Calibri"/>
              <a:sym typeface="Calibri"/>
            </a:endParaRPr>
          </a:p>
          <a:p>
            <a:pPr>
              <a:lnSpc>
                <a:spcPct val="115000"/>
              </a:lnSpc>
            </a:pPr>
            <a:endParaRPr sz="1266">
              <a:latin typeface="Calibri"/>
              <a:ea typeface="Calibri"/>
              <a:cs typeface="Calibri"/>
              <a:sym typeface="Calibri"/>
            </a:endParaRPr>
          </a:p>
          <a:p>
            <a:pPr>
              <a:lnSpc>
                <a:spcPct val="115000"/>
              </a:lnSpc>
            </a:pPr>
            <a:endParaRPr sz="1266">
              <a:latin typeface="Calibri"/>
              <a:ea typeface="Calibri"/>
              <a:cs typeface="Calibri"/>
              <a:sym typeface="Calibri"/>
            </a:endParaRPr>
          </a:p>
          <a:p>
            <a:pPr marL="241093" lvl="1" indent="160729">
              <a:lnSpc>
                <a:spcPct val="115000"/>
              </a:lnSpc>
              <a:defRPr sz="1800">
                <a:latin typeface="Calibri"/>
                <a:ea typeface="Calibri"/>
                <a:cs typeface="Calibri"/>
                <a:sym typeface="Calibri"/>
              </a:defRPr>
            </a:pPr>
            <a:r>
              <a:rPr sz="1266"/>
              <a:t>%matplotlib inline</a:t>
            </a:r>
          </a:p>
          <a:p>
            <a:pPr marL="241093" lvl="2" indent="482186">
              <a:lnSpc>
                <a:spcPct val="115000"/>
              </a:lnSpc>
              <a:defRPr sz="1800">
                <a:latin typeface="Calibri"/>
                <a:ea typeface="Calibri"/>
                <a:cs typeface="Calibri"/>
                <a:sym typeface="Calibri"/>
              </a:defRPr>
            </a:pPr>
            <a:r>
              <a:rPr sz="1266"/>
              <a:t>causes matplotlib plots to display within notebook</a:t>
            </a:r>
          </a:p>
          <a:p>
            <a:pPr marL="241093" lvl="1" indent="160729">
              <a:lnSpc>
                <a:spcPct val="115000"/>
              </a:lnSpc>
              <a:defRPr sz="1800">
                <a:latin typeface="Calibri"/>
                <a:ea typeface="Calibri"/>
                <a:cs typeface="Calibri"/>
                <a:sym typeface="Calibri"/>
              </a:defRPr>
            </a:pPr>
            <a:r>
              <a:rPr sz="1266"/>
              <a:t>%%HTML</a:t>
            </a:r>
          </a:p>
          <a:p>
            <a:pPr marL="241093" lvl="2" indent="482186">
              <a:lnSpc>
                <a:spcPct val="115000"/>
              </a:lnSpc>
              <a:defRPr sz="1800">
                <a:latin typeface="Calibri"/>
                <a:ea typeface="Calibri"/>
                <a:cs typeface="Calibri"/>
                <a:sym typeface="Calibri"/>
              </a:defRPr>
            </a:pPr>
            <a:r>
              <a:rPr sz="1266"/>
              <a:t>renders entire cell as HTML</a:t>
            </a:r>
          </a:p>
          <a:p>
            <a:pPr marL="241093" lvl="2" indent="482186">
              <a:lnSpc>
                <a:spcPct val="115000"/>
              </a:lnSpc>
              <a:defRPr sz="1800">
                <a:latin typeface="Calibri"/>
                <a:ea typeface="Calibri"/>
                <a:cs typeface="Calibri"/>
                <a:sym typeface="Calibri"/>
              </a:defRPr>
            </a:pPr>
            <a:r>
              <a:rPr sz="1266"/>
              <a:t>use for embedding images, links, video, etc.</a:t>
            </a:r>
          </a:p>
          <a:p>
            <a:pPr marL="241093" lvl="1" indent="160729">
              <a:lnSpc>
                <a:spcPct val="115000"/>
              </a:lnSpc>
              <a:defRPr sz="1800">
                <a:latin typeface="Calibri"/>
                <a:ea typeface="Calibri"/>
                <a:cs typeface="Calibri"/>
                <a:sym typeface="Calibri"/>
              </a:defRPr>
            </a:pPr>
            <a:r>
              <a:rPr sz="1266"/>
              <a:t>%%timeit</a:t>
            </a:r>
          </a:p>
          <a:p>
            <a:pPr marL="241093" lvl="2" indent="482186">
              <a:lnSpc>
                <a:spcPct val="115000"/>
              </a:lnSpc>
              <a:defRPr sz="1800">
                <a:latin typeface="Calibri"/>
                <a:ea typeface="Calibri"/>
                <a:cs typeface="Calibri"/>
                <a:sym typeface="Calibri"/>
              </a:defRPr>
            </a:pPr>
            <a:r>
              <a:rPr sz="1266"/>
              <a:t>times execution of code cell</a:t>
            </a:r>
          </a:p>
        </p:txBody>
      </p:sp>
    </p:spTree>
    <p:extLst>
      <p:ext uri="{BB962C8B-B14F-4D97-AF65-F5344CB8AC3E}">
        <p14:creationId xmlns:p14="http://schemas.microsoft.com/office/powerpoint/2010/main" val="1098236875"/>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
        <p:cNvGrpSpPr/>
        <p:nvPr/>
      </p:nvGrpSpPr>
      <p:grpSpPr>
        <a:xfrm>
          <a:off x="0" y="0"/>
          <a:ext cx="0" cy="0"/>
          <a:chOff x="0" y="0"/>
          <a:chExt cx="0" cy="0"/>
        </a:xfrm>
      </p:grpSpPr>
      <p:sp>
        <p:nvSpPr>
          <p:cNvPr id="562" name="Shape 469"/>
          <p:cNvSpPr txBox="1">
            <a:spLocks noGrp="1"/>
          </p:cNvSpPr>
          <p:nvPr>
            <p:ph type="title"/>
          </p:nvPr>
        </p:nvSpPr>
        <p:spPr>
          <a:xfrm>
            <a:off x="446474" y="1694152"/>
            <a:ext cx="8250902" cy="2141401"/>
          </a:xfrm>
          <a:prstGeom prst="rect">
            <a:avLst/>
          </a:prstGeom>
        </p:spPr>
        <p:txBody>
          <a:bodyPr/>
          <a:lstStyle/>
          <a:p>
            <a:pPr>
              <a:lnSpc>
                <a:spcPct val="100000"/>
              </a:lnSpc>
              <a:defRPr sz="6000">
                <a:solidFill>
                  <a:srgbClr val="FFFFFF"/>
                </a:solidFill>
              </a:defRPr>
            </a:pPr>
            <a:r>
              <a:t>Now, back to  </a:t>
            </a:r>
            <a:br/>
            <a:r>
              <a:t>Data Science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474"/>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What does a data scientist do?</a:t>
            </a:r>
          </a:p>
        </p:txBody>
      </p:sp>
      <p:sp>
        <p:nvSpPr>
          <p:cNvPr id="572" name="Shape 475"/>
          <p:cNvSpPr txBox="1">
            <a:spLocks noGrp="1"/>
          </p:cNvSpPr>
          <p:nvPr>
            <p:ph type="body" idx="4294967295"/>
          </p:nvPr>
        </p:nvSpPr>
        <p:spPr>
          <a:xfrm>
            <a:off x="320275" y="958099"/>
            <a:ext cx="8362199" cy="3565802"/>
          </a:xfrm>
          <a:prstGeom prst="rect">
            <a:avLst/>
          </a:prstGeom>
        </p:spPr>
        <p:txBody>
          <a:bodyPr>
            <a:normAutofit lnSpcReduction="10000"/>
          </a:bodyPr>
          <a:lstStyle/>
          <a:p>
            <a:pPr marL="342900" indent="-257175" defTabSz="685800">
              <a:spcBef>
                <a:spcPts val="1200"/>
              </a:spcBef>
              <a:buClr>
                <a:srgbClr val="000000"/>
              </a:buClr>
              <a:buFont typeface="Helvetica"/>
              <a:defRPr sz="1350">
                <a:solidFill>
                  <a:srgbClr val="000000"/>
                </a:solidFill>
                <a:latin typeface="Proxima Nova"/>
                <a:ea typeface="Proxima Nova"/>
                <a:cs typeface="Proxima Nova"/>
                <a:sym typeface="Proxima Nova"/>
              </a:defRPr>
            </a:pPr>
            <a:r>
              <a:t>Michael E Driscoll: </a:t>
            </a:r>
          </a:p>
          <a:p>
            <a:pPr marL="685800" lvl="1" indent="-257175" defTabSz="685800">
              <a:spcBef>
                <a:spcPts val="1200"/>
              </a:spcBef>
              <a:buClr>
                <a:srgbClr val="000000"/>
              </a:buClr>
              <a:buSzPct val="128571"/>
              <a:buFont typeface="Helvetica"/>
              <a:defRPr sz="1050">
                <a:solidFill>
                  <a:srgbClr val="000000"/>
                </a:solidFill>
                <a:latin typeface="Proxima Nova"/>
                <a:ea typeface="Proxima Nova"/>
                <a:cs typeface="Proxima Nova"/>
                <a:sym typeface="Proxima Nova"/>
              </a:defRPr>
            </a:pPr>
            <a:r>
              <a:t>"Data scientists are better statisticians than most programmers and better programmers than most statisticians."</a:t>
            </a:r>
          </a:p>
          <a:p>
            <a:pPr marL="342900" indent="-257175" defTabSz="685800">
              <a:spcBef>
                <a:spcPts val="1200"/>
              </a:spcBef>
              <a:buClr>
                <a:srgbClr val="000000"/>
              </a:buClr>
              <a:buFont typeface="Helvetica"/>
              <a:defRPr sz="1350">
                <a:solidFill>
                  <a:srgbClr val="000000"/>
                </a:solidFill>
                <a:latin typeface="Proxima Nova"/>
                <a:ea typeface="Proxima Nova"/>
                <a:cs typeface="Proxima Nova"/>
                <a:sym typeface="Proxima Nova"/>
              </a:defRPr>
            </a:pPr>
            <a:r>
              <a:t>DJ Patil: </a:t>
            </a:r>
          </a:p>
          <a:p>
            <a:pPr marL="685800" lvl="1" indent="-257175" defTabSz="685800">
              <a:spcBef>
                <a:spcPts val="1200"/>
              </a:spcBef>
              <a:buClr>
                <a:srgbClr val="000000"/>
              </a:buClr>
              <a:buSzPct val="128571"/>
              <a:buFont typeface="Helvetica"/>
              <a:defRPr sz="1050">
                <a:solidFill>
                  <a:srgbClr val="000000"/>
                </a:solidFill>
                <a:latin typeface="Proxima Nova"/>
                <a:ea typeface="Proxima Nova"/>
                <a:cs typeface="Proxima Nova"/>
                <a:sym typeface="Proxima Nova"/>
              </a:defRPr>
            </a:pPr>
            <a:r>
              <a:t>"Those who use both data and science to create something new."</a:t>
            </a:r>
          </a:p>
          <a:p>
            <a:pPr marL="342900" indent="-171450" defTabSz="685800">
              <a:spcBef>
                <a:spcPts val="1200"/>
              </a:spcBef>
              <a:buClr>
                <a:srgbClr val="000000"/>
              </a:buClr>
              <a:buFont typeface="Helvetica"/>
              <a:defRPr sz="1350">
                <a:solidFill>
                  <a:srgbClr val="000000"/>
                </a:solidFill>
                <a:latin typeface="Proxima Nova"/>
                <a:ea typeface="Proxima Nova"/>
                <a:cs typeface="Proxima Nova"/>
                <a:sym typeface="Proxima Nova"/>
              </a:defRPr>
            </a:pPr>
            <a:r>
              <a:t>Allen Nugent:</a:t>
            </a:r>
          </a:p>
          <a:p>
            <a:pPr marL="685800" lvl="1" indent="-171450" defTabSz="685800">
              <a:spcBef>
                <a:spcPts val="1200"/>
              </a:spcBef>
              <a:buClr>
                <a:srgbClr val="000000"/>
              </a:buClr>
              <a:buFont typeface="Helvetica"/>
              <a:defRPr sz="1050">
                <a:solidFill>
                  <a:srgbClr val="000000"/>
                </a:solidFill>
                <a:latin typeface="Proxima Nova"/>
                <a:ea typeface="Proxima Nova"/>
                <a:cs typeface="Proxima Nova"/>
                <a:sym typeface="Proxima Nova"/>
              </a:defRPr>
            </a:pPr>
            <a:r>
              <a:t>“Business analysis on steroids, tackling hard challenges with big rewards, using cutting-edge computing and statistical techniques, and guided by scientific discipline.”</a:t>
            </a:r>
          </a:p>
          <a:p>
            <a:pPr marL="685800" lvl="1" indent="-171450" defTabSz="685800">
              <a:spcBef>
                <a:spcPts val="0"/>
              </a:spcBef>
              <a:buClr>
                <a:srgbClr val="000000"/>
              </a:buClr>
              <a:buFont typeface="Helvetica"/>
              <a:defRPr sz="1050">
                <a:solidFill>
                  <a:srgbClr val="000000"/>
                </a:solidFill>
                <a:latin typeface="Proxima Nova"/>
                <a:ea typeface="Proxima Nova"/>
                <a:cs typeface="Proxima Nova"/>
                <a:sym typeface="Proxima Nova"/>
              </a:defRPr>
            </a:pPr>
            <a:r>
              <a:t>“Create clever, useful things that exploit data invisibly.”</a:t>
            </a:r>
          </a:p>
          <a:p>
            <a:pPr marL="685800" lvl="1" indent="-171450" defTabSz="685800">
              <a:spcBef>
                <a:spcPts val="700"/>
              </a:spcBef>
              <a:buClr>
                <a:srgbClr val="000000"/>
              </a:buClr>
              <a:buFont typeface="Helvetica"/>
              <a:defRPr sz="1050">
                <a:solidFill>
                  <a:srgbClr val="000000"/>
                </a:solidFill>
                <a:latin typeface="Proxima Nova"/>
                <a:ea typeface="Proxima Nova"/>
                <a:cs typeface="Proxima Nova"/>
                <a:sym typeface="Proxima Nova"/>
              </a:defRPr>
            </a:pPr>
            <a:r>
              <a:t>“Turn data into information, and information into insight.”</a:t>
            </a:r>
          </a:p>
          <a:p>
            <a:pPr marL="685800" indent="-171450" defTabSz="685800">
              <a:spcBef>
                <a:spcPts val="1200"/>
              </a:spcBef>
              <a:buClr>
                <a:srgbClr val="000000"/>
              </a:buClr>
              <a:buFont typeface="Helvetica"/>
              <a:buChar char="➢"/>
              <a:defRPr sz="1350">
                <a:solidFill>
                  <a:srgbClr val="000000"/>
                </a:solidFill>
                <a:latin typeface="Proxima Nova"/>
                <a:ea typeface="Proxima Nova"/>
                <a:cs typeface="Proxima Nova"/>
                <a:sym typeface="Proxima Nova"/>
              </a:defRPr>
            </a:pPr>
            <a:r>
              <a:t>actionable information </a:t>
            </a:r>
          </a:p>
          <a:p>
            <a:pPr marL="685800" indent="-171450" defTabSz="685800">
              <a:spcBef>
                <a:spcPts val="1200"/>
              </a:spcBef>
              <a:buClr>
                <a:srgbClr val="000000"/>
              </a:buClr>
              <a:buFont typeface="Helvetica"/>
              <a:buChar char="➢"/>
              <a:defRPr sz="1350">
                <a:solidFill>
                  <a:srgbClr val="000000"/>
                </a:solidFill>
                <a:latin typeface="Proxima Nova"/>
                <a:ea typeface="Proxima Nova"/>
                <a:cs typeface="Proxima Nova"/>
                <a:sym typeface="Proxima Nova"/>
              </a:defRPr>
            </a:pPr>
            <a:r>
              <a:t>data products</a:t>
            </a:r>
          </a:p>
        </p:txBody>
      </p:sp>
      <p:pic>
        <p:nvPicPr>
          <p:cNvPr id="573" name="Shape 476" descr="Shape 476"/>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574" name="Shape 477"/>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482"/>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Examples of Actionable Information</a:t>
            </a:r>
          </a:p>
        </p:txBody>
      </p:sp>
      <p:sp>
        <p:nvSpPr>
          <p:cNvPr id="577" name="Shape 483"/>
          <p:cNvSpPr txBox="1">
            <a:spLocks noGrp="1"/>
          </p:cNvSpPr>
          <p:nvPr>
            <p:ph type="body" sz="half" idx="4294967295"/>
          </p:nvPr>
        </p:nvSpPr>
        <p:spPr>
          <a:xfrm>
            <a:off x="221325" y="788849"/>
            <a:ext cx="8701350" cy="1329902"/>
          </a:xfrm>
          <a:prstGeom prst="rect">
            <a:avLst/>
          </a:prstGeom>
        </p:spPr>
        <p:txBody>
          <a:bodyPr/>
          <a:lstStyle>
            <a:lvl1pPr marL="457200" indent="-342900">
              <a:spcBef>
                <a:spcPts val="1000"/>
              </a:spcBef>
              <a:buClr>
                <a:srgbClr val="000000"/>
              </a:buClr>
              <a:buFont typeface="Helvetica"/>
              <a:defRPr sz="1700">
                <a:solidFill>
                  <a:srgbClr val="000000"/>
                </a:solidFill>
                <a:latin typeface="Proxima Nova"/>
                <a:ea typeface="Proxima Nova"/>
                <a:cs typeface="Proxima Nova"/>
                <a:sym typeface="Proxima Nova"/>
              </a:defRPr>
            </a:lvl1pPr>
          </a:lstStyle>
          <a:p>
            <a:r>
              <a:t>“Customers who do not place an order for 2 months and who are not subsequently contacted our Sales &amp; Marketing are likely not to place any further orders (74% probability).”</a:t>
            </a:r>
          </a:p>
        </p:txBody>
      </p:sp>
      <p:pic>
        <p:nvPicPr>
          <p:cNvPr id="578" name="Shape 484" descr="Shape 484"/>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579" name="Shape 485"/>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grpSp>
        <p:nvGrpSpPr>
          <p:cNvPr id="590" name="Group"/>
          <p:cNvGrpSpPr/>
          <p:nvPr/>
        </p:nvGrpSpPr>
        <p:grpSpPr>
          <a:xfrm>
            <a:off x="1164809" y="1674183"/>
            <a:ext cx="6814382" cy="3364590"/>
            <a:chOff x="0" y="0"/>
            <a:chExt cx="6814381" cy="3364588"/>
          </a:xfrm>
        </p:grpSpPr>
        <p:sp>
          <p:nvSpPr>
            <p:cNvPr id="580" name="Line"/>
            <p:cNvSpPr/>
            <p:nvPr/>
          </p:nvSpPr>
          <p:spPr>
            <a:xfrm flipV="1">
              <a:off x="3357351" y="406499"/>
              <a:ext cx="1" cy="2656172"/>
            </a:xfrm>
            <a:prstGeom prst="line">
              <a:avLst/>
            </a:prstGeom>
            <a:noFill/>
            <a:ln w="25400" cap="flat">
              <a:solidFill>
                <a:schemeClr val="accent2">
                  <a:lumOff val="-2588"/>
                </a:schemeClr>
              </a:solidFill>
              <a:prstDash val="solid"/>
              <a:round/>
            </a:ln>
            <a:effectLst/>
          </p:spPr>
          <p:txBody>
            <a:bodyPr wrap="square" lIns="45719" tIns="45719" rIns="45719" bIns="45719" numCol="1" anchor="t">
              <a:noAutofit/>
            </a:bodyPr>
            <a:lstStyle/>
            <a:p>
              <a:endParaRPr/>
            </a:p>
          </p:txBody>
        </p:sp>
        <p:sp>
          <p:nvSpPr>
            <p:cNvPr id="581" name="Line"/>
            <p:cNvSpPr/>
            <p:nvPr/>
          </p:nvSpPr>
          <p:spPr>
            <a:xfrm flipH="1" flipV="1">
              <a:off x="1708592" y="1734585"/>
              <a:ext cx="3397198" cy="1"/>
            </a:xfrm>
            <a:prstGeom prst="line">
              <a:avLst/>
            </a:prstGeom>
            <a:noFill/>
            <a:ln w="25400" cap="flat">
              <a:solidFill>
                <a:schemeClr val="accent2">
                  <a:lumOff val="-2588"/>
                </a:schemeClr>
              </a:solidFill>
              <a:prstDash val="solid"/>
              <a:round/>
            </a:ln>
            <a:effectLst/>
          </p:spPr>
          <p:txBody>
            <a:bodyPr wrap="square" lIns="45719" tIns="45719" rIns="45719" bIns="45719" numCol="1" anchor="t">
              <a:noAutofit/>
            </a:bodyPr>
            <a:lstStyle/>
            <a:p>
              <a:endParaRPr/>
            </a:p>
          </p:txBody>
        </p:sp>
        <p:sp>
          <p:nvSpPr>
            <p:cNvPr id="582" name="Persuadable's…"/>
            <p:cNvSpPr txBox="1"/>
            <p:nvPr/>
          </p:nvSpPr>
          <p:spPr>
            <a:xfrm>
              <a:off x="3565573" y="405937"/>
              <a:ext cx="1526644" cy="11016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Persuadable's</a:t>
              </a:r>
            </a:p>
            <a:p>
              <a:r>
                <a:t>Marketing works, but they only buy when receiving treatment</a:t>
              </a:r>
            </a:p>
          </p:txBody>
        </p:sp>
        <p:sp>
          <p:nvSpPr>
            <p:cNvPr id="583" name="Sure Things…"/>
            <p:cNvSpPr txBox="1"/>
            <p:nvPr/>
          </p:nvSpPr>
          <p:spPr>
            <a:xfrm>
              <a:off x="1753706" y="454542"/>
              <a:ext cx="1526644" cy="1101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Sure Things</a:t>
              </a:r>
            </a:p>
            <a:p>
              <a:r>
                <a:t>Marketing has no impact, they buy whether or not treated</a:t>
              </a:r>
            </a:p>
          </p:txBody>
        </p:sp>
        <p:sp>
          <p:nvSpPr>
            <p:cNvPr id="584" name="Lost Causes…"/>
            <p:cNvSpPr txBox="1"/>
            <p:nvPr/>
          </p:nvSpPr>
          <p:spPr>
            <a:xfrm>
              <a:off x="1753706" y="1836804"/>
              <a:ext cx="1526644" cy="1101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Lost Causes</a:t>
              </a:r>
            </a:p>
            <a:p>
              <a:r>
                <a:t>Marketing has no impact, they do not buy whether or not treated</a:t>
              </a:r>
            </a:p>
          </p:txBody>
        </p:sp>
        <p:sp>
          <p:nvSpPr>
            <p:cNvPr id="585" name="Do not Disturb…"/>
            <p:cNvSpPr txBox="1"/>
            <p:nvPr/>
          </p:nvSpPr>
          <p:spPr>
            <a:xfrm>
              <a:off x="3565573" y="1836804"/>
              <a:ext cx="1810741" cy="1101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Do not Disturb</a:t>
              </a:r>
            </a:p>
            <a:p>
              <a:r>
                <a:t>Marketing backfires, they do not buy when treated and do buy when left alone</a:t>
              </a:r>
            </a:p>
          </p:txBody>
        </p:sp>
        <p:sp>
          <p:nvSpPr>
            <p:cNvPr id="586" name="Marketing has no effect"/>
            <p:cNvSpPr txBox="1"/>
            <p:nvPr/>
          </p:nvSpPr>
          <p:spPr>
            <a:xfrm>
              <a:off x="0" y="1488573"/>
              <a:ext cx="1526644" cy="492024"/>
            </a:xfrm>
            <a:prstGeom prst="rect">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a:lvl1pPr>
            </a:lstStyle>
            <a:p>
              <a:r>
                <a:t>Marketing has no effect</a:t>
              </a:r>
            </a:p>
          </p:txBody>
        </p:sp>
        <p:sp>
          <p:nvSpPr>
            <p:cNvPr id="587" name="Marketing has effect"/>
            <p:cNvSpPr txBox="1"/>
            <p:nvPr/>
          </p:nvSpPr>
          <p:spPr>
            <a:xfrm>
              <a:off x="5287738" y="1488573"/>
              <a:ext cx="1526644" cy="492024"/>
            </a:xfrm>
            <a:prstGeom prst="rect">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a:lvl1pPr>
            </a:lstStyle>
            <a:p>
              <a:r>
                <a:t>Marketing has effect</a:t>
              </a:r>
            </a:p>
          </p:txBody>
        </p:sp>
        <p:sp>
          <p:nvSpPr>
            <p:cNvPr id="588" name="Conversion"/>
            <p:cNvSpPr txBox="1"/>
            <p:nvPr/>
          </p:nvSpPr>
          <p:spPr>
            <a:xfrm>
              <a:off x="2594029" y="0"/>
              <a:ext cx="1526644" cy="288824"/>
            </a:xfrm>
            <a:prstGeom prst="rect">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r>
                <a:t>Conversion</a:t>
              </a:r>
            </a:p>
          </p:txBody>
        </p:sp>
        <p:sp>
          <p:nvSpPr>
            <p:cNvPr id="589" name="No Conversion"/>
            <p:cNvSpPr txBox="1"/>
            <p:nvPr/>
          </p:nvSpPr>
          <p:spPr>
            <a:xfrm>
              <a:off x="2594029" y="3075765"/>
              <a:ext cx="1526644" cy="288824"/>
            </a:xfrm>
            <a:prstGeom prst="rect">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r>
                <a:t>No Conversion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482"/>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Examples of Actionable Information</a:t>
            </a:r>
          </a:p>
        </p:txBody>
      </p:sp>
      <p:sp>
        <p:nvSpPr>
          <p:cNvPr id="593" name="Shape 483"/>
          <p:cNvSpPr txBox="1">
            <a:spLocks noGrp="1"/>
          </p:cNvSpPr>
          <p:nvPr>
            <p:ph type="body" idx="4294967295"/>
          </p:nvPr>
        </p:nvSpPr>
        <p:spPr>
          <a:xfrm>
            <a:off x="221325" y="958099"/>
            <a:ext cx="8461200" cy="3565802"/>
          </a:xfrm>
          <a:prstGeom prst="rect">
            <a:avLst/>
          </a:prstGeom>
        </p:spPr>
        <p:txBody>
          <a:bodyPr/>
          <a:lstStyle/>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“The new </a:t>
            </a:r>
            <a:r>
              <a:rPr b="1">
                <a:solidFill>
                  <a:srgbClr val="D20000"/>
                </a:solidFill>
              </a:rPr>
              <a:t>stocking policy</a:t>
            </a:r>
            <a:r>
              <a:t> would increase branch inventory by $1.2M ± $0.5M, averaged over the 3 branches I modelled, with no significant increase in availability.”</a:t>
            </a:r>
          </a:p>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“The trial changes we made to the website were accompanied by a </a:t>
            </a:r>
            <a:r>
              <a:rPr b="1">
                <a:solidFill>
                  <a:schemeClr val="accent5"/>
                </a:solidFill>
              </a:rPr>
              <a:t>500% increase</a:t>
            </a:r>
            <a:r>
              <a:t> </a:t>
            </a:r>
            <a:r>
              <a:rPr b="1">
                <a:solidFill>
                  <a:schemeClr val="accent5">
                    <a:lumOff val="-6549"/>
                  </a:schemeClr>
                </a:solidFill>
              </a:rPr>
              <a:t>in visit duration</a:t>
            </a:r>
            <a:r>
              <a:t> (from 32 sec to over 3 minutes) and an </a:t>
            </a:r>
            <a:r>
              <a:rPr b="1">
                <a:solidFill>
                  <a:srgbClr val="D20000"/>
                </a:solidFill>
              </a:rPr>
              <a:t>increase in average click-through depth</a:t>
            </a:r>
            <a:r>
              <a:t> (from 1.8 pages to 4.7 pages). The catalog pages received 236% more hits, and sales revenue increased by 28%.”</a:t>
            </a:r>
          </a:p>
        </p:txBody>
      </p:sp>
      <p:pic>
        <p:nvPicPr>
          <p:cNvPr id="594" name="Shape 484" descr="Shape 484"/>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595" name="Shape 485"/>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597" name="Shape 512"/>
          <p:cNvSpPr txBox="1">
            <a:spLocks noGrp="1"/>
          </p:cNvSpPr>
          <p:nvPr>
            <p:ph type="title"/>
          </p:nvPr>
        </p:nvSpPr>
        <p:spPr>
          <a:xfrm>
            <a:off x="311699" y="1658324"/>
            <a:ext cx="8520602" cy="1894202"/>
          </a:xfrm>
          <a:prstGeom prst="rect">
            <a:avLst/>
          </a:prstGeom>
        </p:spPr>
        <p:txBody>
          <a:bodyPr/>
          <a:lstStyle/>
          <a:p>
            <a:pPr>
              <a:defRPr b="1">
                <a:latin typeface="Proxima Nova"/>
                <a:ea typeface="Proxima Nova"/>
                <a:cs typeface="Proxima Nova"/>
                <a:sym typeface="Proxima Nova"/>
              </a:defRPr>
            </a:pPr>
            <a:r>
              <a:t>Data Science Workflow</a:t>
            </a:r>
            <a:br/>
            <a:r>
              <a:t>Step 1: </a:t>
            </a:r>
          </a:p>
          <a:p>
            <a:pPr>
              <a:defRPr b="1">
                <a:latin typeface="Proxima Nova"/>
                <a:ea typeface="Proxima Nova"/>
                <a:cs typeface="Proxima Nova"/>
                <a:sym typeface="Proxima Nova"/>
              </a:defRPr>
            </a:pPr>
            <a:r>
              <a:t>Identify the Problem</a:t>
            </a:r>
          </a:p>
        </p:txBody>
      </p:sp>
      <p:pic>
        <p:nvPicPr>
          <p:cNvPr id="598" name="Shape 513" descr="Shape 513"/>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599" name="Shape 514"/>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519"/>
          <p:cNvSpPr txBox="1">
            <a:spLocks noGrp="1"/>
          </p:cNvSpPr>
          <p:nvPr>
            <p:ph type="title" idx="4294967295"/>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Every Solution Begins with a Question</a:t>
            </a:r>
          </a:p>
        </p:txBody>
      </p:sp>
      <p:sp>
        <p:nvSpPr>
          <p:cNvPr id="602" name="Shape 520"/>
          <p:cNvSpPr txBox="1">
            <a:spLocks noGrp="1"/>
          </p:cNvSpPr>
          <p:nvPr>
            <p:ph type="body" idx="4294967295"/>
          </p:nvPr>
        </p:nvSpPr>
        <p:spPr>
          <a:xfrm>
            <a:off x="320274" y="958099"/>
            <a:ext cx="5320202" cy="3565802"/>
          </a:xfrm>
          <a:prstGeom prst="rect">
            <a:avLst/>
          </a:prstGeom>
        </p:spPr>
        <p:txBody>
          <a:bodyPr/>
          <a:lstStyle/>
          <a:p>
            <a:pPr>
              <a:lnSpc>
                <a:spcPct val="100000"/>
              </a:lnSpc>
              <a:buSzTx/>
              <a:buNone/>
              <a:defRPr sz="1000">
                <a:solidFill>
                  <a:srgbClr val="000000"/>
                </a:solidFill>
                <a:latin typeface="Proxima Nova"/>
                <a:ea typeface="Proxima Nova"/>
                <a:cs typeface="Proxima Nova"/>
                <a:sym typeface="Proxima Nova"/>
              </a:defRPr>
            </a:pPr>
            <a:r>
              <a:t>Whether we are seeking a one-off answer to a business question, a reusable information device, or a clever data product, we </a:t>
            </a:r>
            <a:r>
              <a:rPr sz="1700" b="1">
                <a:solidFill>
                  <a:schemeClr val="accent5">
                    <a:lumOff val="-6549"/>
                  </a:schemeClr>
                </a:solidFill>
              </a:rPr>
              <a:t>begin with a set of questions that frame an analysis</a:t>
            </a:r>
            <a:r>
              <a:t>. </a:t>
            </a:r>
          </a:p>
          <a:p>
            <a:pPr lvl="4">
              <a:lnSpc>
                <a:spcPct val="100000"/>
              </a:lnSpc>
              <a:buSzTx/>
              <a:buNone/>
              <a:defRPr sz="1000">
                <a:solidFill>
                  <a:srgbClr val="000000"/>
                </a:solidFill>
                <a:latin typeface="Proxima Nova"/>
                <a:ea typeface="Proxima Nova"/>
                <a:cs typeface="Proxima Nova"/>
                <a:sym typeface="Proxima Nova"/>
              </a:defRPr>
            </a:pPr>
            <a:r>
              <a:t>By having a high quality question/aim you </a:t>
            </a:r>
            <a:r>
              <a:rPr sz="1700" b="1">
                <a:solidFill>
                  <a:schemeClr val="accent1">
                    <a:satOff val="-40031"/>
                    <a:lumOff val="-12509"/>
                  </a:schemeClr>
                </a:solidFill>
              </a:rPr>
              <a:t>set yourself up for a successful analysis</a:t>
            </a:r>
            <a:r>
              <a:t>. </a:t>
            </a:r>
          </a:p>
          <a:p>
            <a:pPr>
              <a:lnSpc>
                <a:spcPct val="100000"/>
              </a:lnSpc>
              <a:buSzTx/>
              <a:buNone/>
              <a:defRPr sz="1000">
                <a:solidFill>
                  <a:srgbClr val="000000"/>
                </a:solidFill>
                <a:latin typeface="Proxima Nova"/>
                <a:ea typeface="Proxima Nova"/>
                <a:cs typeface="Proxima Nova"/>
                <a:sym typeface="Proxima Nova"/>
              </a:defRPr>
            </a:pPr>
            <a:r>
              <a:t>You also establish the basis for making your analysis reproducible. </a:t>
            </a:r>
          </a:p>
          <a:p>
            <a:pPr>
              <a:lnSpc>
                <a:spcPct val="100000"/>
              </a:lnSpc>
              <a:buSzTx/>
              <a:buNone/>
              <a:defRPr sz="1000">
                <a:solidFill>
                  <a:srgbClr val="000000"/>
                </a:solidFill>
                <a:latin typeface="Proxima Nova"/>
                <a:ea typeface="Proxima Nova"/>
                <a:cs typeface="Proxima Nova"/>
                <a:sym typeface="Proxima Nova"/>
              </a:defRPr>
            </a:pPr>
            <a:r>
              <a:t>A clearly articulated research question not only </a:t>
            </a:r>
            <a:r>
              <a:rPr sz="1700" b="1">
                <a:solidFill>
                  <a:schemeClr val="accent6">
                    <a:satOff val="-40157"/>
                    <a:lumOff val="-12549"/>
                  </a:schemeClr>
                </a:solidFill>
              </a:rPr>
              <a:t>helps other data scientists learn</a:t>
            </a:r>
            <a:r>
              <a:t> from, and reproduce your work, but helps them expand on your work in the future.</a:t>
            </a:r>
          </a:p>
        </p:txBody>
      </p:sp>
      <p:pic>
        <p:nvPicPr>
          <p:cNvPr id="603" name="Shape 521" descr="Shape 521"/>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04" name="Shape 522"/>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605" name="Shape 523"/>
          <p:cNvSpPr txBox="1"/>
          <p:nvPr/>
        </p:nvSpPr>
        <p:spPr>
          <a:xfrm>
            <a:off x="6424986" y="3714733"/>
            <a:ext cx="1991401" cy="9898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r>
              <a:t>“Judge a man by his questions rather than by his answers.” </a:t>
            </a:r>
            <a:br/>
            <a:r>
              <a:t>― Voltaire</a:t>
            </a:r>
          </a:p>
        </p:txBody>
      </p:sp>
      <p:pic>
        <p:nvPicPr>
          <p:cNvPr id="606" name="Shape 524" descr="Shape 524"/>
          <p:cNvPicPr>
            <a:picLocks noChangeAspect="1"/>
          </p:cNvPicPr>
          <p:nvPr/>
        </p:nvPicPr>
        <p:blipFill>
          <a:blip r:embed="rId3">
            <a:extLst/>
          </a:blip>
          <a:stretch>
            <a:fillRect/>
          </a:stretch>
        </p:blipFill>
        <p:spPr>
          <a:xfrm>
            <a:off x="6519574" y="1908349"/>
            <a:ext cx="1611026" cy="1820449"/>
          </a:xfrm>
          <a:prstGeom prst="rect">
            <a:avLst/>
          </a:prstGeom>
          <a:ln w="12700">
            <a:miter lim="400000"/>
          </a:ln>
        </p:spPr>
      </p:pic>
      <p:sp>
        <p:nvSpPr>
          <p:cNvPr id="607" name="Shape 525"/>
          <p:cNvSpPr txBox="1"/>
          <p:nvPr/>
        </p:nvSpPr>
        <p:spPr>
          <a:xfrm>
            <a:off x="6425000" y="920683"/>
            <a:ext cx="1923301" cy="7866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r>
              <a:t>“A problem well stated is half solved.” </a:t>
            </a:r>
            <a:br/>
            <a:r>
              <a:t>― Charles Kettering</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530"/>
          <p:cNvSpPr txBox="1"/>
          <p:nvPr/>
        </p:nvSpPr>
        <p:spPr>
          <a:xfrm>
            <a:off x="1399725" y="2273075"/>
            <a:ext cx="6291901" cy="18915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2600" b="1">
                <a:solidFill>
                  <a:srgbClr val="E41A23"/>
                </a:solidFill>
                <a:latin typeface="Proxima Nova"/>
                <a:ea typeface="Proxima Nova"/>
                <a:cs typeface="Proxima Nova"/>
                <a:sym typeface="Proxima Nova"/>
              </a:defRPr>
            </a:pPr>
            <a:r>
              <a:t>I shall not today attempt further to define … [pornography]. But I know it when I see it. </a:t>
            </a:r>
          </a:p>
          <a:p>
            <a:pPr algn="ctr"/>
            <a:endParaRPr sz="1100">
              <a:latin typeface="Proxima Nova"/>
              <a:ea typeface="Proxima Nova"/>
              <a:cs typeface="Proxima Nova"/>
              <a:sym typeface="Proxima Nova"/>
            </a:endParaRPr>
          </a:p>
          <a:p>
            <a:pPr algn="ctr">
              <a:defRPr sz="1100">
                <a:solidFill>
                  <a:srgbClr val="E41A23"/>
                </a:solidFill>
                <a:latin typeface="Proxima Nova"/>
                <a:ea typeface="Proxima Nova"/>
                <a:cs typeface="Proxima Nova"/>
                <a:sym typeface="Proxima Nova"/>
              </a:defRPr>
            </a:pPr>
            <a:r>
              <a:t>United States Supreme Court Justice Potter Stewart, 1964</a:t>
            </a:r>
          </a:p>
        </p:txBody>
      </p:sp>
      <p:sp>
        <p:nvSpPr>
          <p:cNvPr id="610" name="Shape 531"/>
          <p:cNvSpPr/>
          <p:nvPr/>
        </p:nvSpPr>
        <p:spPr>
          <a:xfrm>
            <a:off x="1399725" y="1863425"/>
            <a:ext cx="2638201" cy="1"/>
          </a:xfrm>
          <a:prstGeom prst="line">
            <a:avLst/>
          </a:prstGeom>
          <a:ln>
            <a:solidFill>
              <a:srgbClr val="E41A23"/>
            </a:solidFill>
          </a:ln>
        </p:spPr>
        <p:txBody>
          <a:bodyPr lIns="45719" rIns="45719"/>
          <a:lstStyle/>
          <a:p>
            <a:endParaRPr/>
          </a:p>
        </p:txBody>
      </p:sp>
      <p:sp>
        <p:nvSpPr>
          <p:cNvPr id="611" name="Shape 532"/>
          <p:cNvSpPr/>
          <p:nvPr/>
        </p:nvSpPr>
        <p:spPr>
          <a:xfrm>
            <a:off x="4913974" y="1863425"/>
            <a:ext cx="2638201" cy="1"/>
          </a:xfrm>
          <a:prstGeom prst="line">
            <a:avLst/>
          </a:prstGeom>
          <a:ln>
            <a:solidFill>
              <a:srgbClr val="E41A23"/>
            </a:solidFill>
          </a:ln>
        </p:spPr>
        <p:txBody>
          <a:bodyPr lIns="45719" rIns="45719"/>
          <a:lstStyle/>
          <a:p>
            <a:endParaRPr/>
          </a:p>
        </p:txBody>
      </p:sp>
      <p:sp>
        <p:nvSpPr>
          <p:cNvPr id="612" name="Shape 533"/>
          <p:cNvSpPr txBox="1"/>
          <p:nvPr/>
        </p:nvSpPr>
        <p:spPr>
          <a:xfrm>
            <a:off x="4057899" y="1402024"/>
            <a:ext cx="836101" cy="1275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7200">
                <a:solidFill>
                  <a:srgbClr val="E41A23"/>
                </a:solidFill>
                <a:latin typeface="Proxima Nova"/>
                <a:ea typeface="Proxima Nova"/>
                <a:cs typeface="Proxima Nova"/>
                <a:sym typeface="Proxima Nova"/>
              </a:defRPr>
            </a:lvl1pPr>
          </a:lstStyle>
          <a:p>
            <a:r>
              <a:t>“</a:t>
            </a:r>
          </a:p>
        </p:txBody>
      </p:sp>
      <p:sp>
        <p:nvSpPr>
          <p:cNvPr id="613" name="Shape 534"/>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539"/>
          <p:cNvSpPr txBox="1">
            <a:spLocks noGrp="1"/>
          </p:cNvSpPr>
          <p:nvPr>
            <p:ph type="title" idx="4294967295"/>
          </p:nvPr>
        </p:nvSpPr>
        <p:spPr>
          <a:xfrm>
            <a:off x="320275" y="257550"/>
            <a:ext cx="8407500" cy="639000"/>
          </a:xfrm>
          <a:prstGeom prst="rect">
            <a:avLst/>
          </a:prstGeom>
        </p:spPr>
        <p:txBody>
          <a:bodyPr/>
          <a:lstStyle>
            <a:lvl1pPr>
              <a:defRPr b="1" i="1">
                <a:latin typeface="Proxima Nova"/>
                <a:ea typeface="Proxima Nova"/>
                <a:cs typeface="Proxima Nova"/>
                <a:sym typeface="Proxima Nova"/>
              </a:defRPr>
            </a:lvl1pPr>
          </a:lstStyle>
          <a:p>
            <a:r>
              <a:t>What is your question?</a:t>
            </a:r>
          </a:p>
        </p:txBody>
      </p:sp>
      <p:sp>
        <p:nvSpPr>
          <p:cNvPr id="616" name="Shape 540"/>
          <p:cNvSpPr txBox="1">
            <a:spLocks noGrp="1"/>
          </p:cNvSpPr>
          <p:nvPr>
            <p:ph type="body" sz="half" idx="4294967295"/>
          </p:nvPr>
        </p:nvSpPr>
        <p:spPr>
          <a:xfrm>
            <a:off x="244075" y="1065100"/>
            <a:ext cx="4078200" cy="3458700"/>
          </a:xfrm>
          <a:prstGeom prst="rect">
            <a:avLst/>
          </a:prstGeom>
        </p:spPr>
        <p:txBody>
          <a:bodyPr/>
          <a:lstStyle/>
          <a:p>
            <a:pPr marL="384047" indent="-192023" defTabSz="768095">
              <a:lnSpc>
                <a:spcPct val="100000"/>
              </a:lnSpc>
              <a:spcBef>
                <a:spcPts val="1300"/>
              </a:spcBef>
              <a:buClr>
                <a:srgbClr val="000000"/>
              </a:buClr>
              <a:buFont typeface="Helvetica"/>
              <a:defRPr sz="1512">
                <a:solidFill>
                  <a:srgbClr val="000000"/>
                </a:solidFill>
                <a:latin typeface="Proxima Nova"/>
                <a:ea typeface="Proxima Nova"/>
                <a:cs typeface="Proxima Nova"/>
                <a:sym typeface="Proxima Nova"/>
              </a:defRPr>
            </a:pPr>
            <a:r>
              <a:t>A business challenge may be vague </a:t>
            </a:r>
          </a:p>
          <a:p>
            <a:pPr marL="768095" lvl="1" indent="-192023" defTabSz="768095">
              <a:lnSpc>
                <a:spcPct val="100000"/>
              </a:lnSpc>
              <a:spcBef>
                <a:spcPts val="1300"/>
              </a:spcBef>
              <a:buClr>
                <a:srgbClr val="000000"/>
              </a:buClr>
              <a:buFont typeface="Helvetica"/>
              <a:defRPr sz="1175">
                <a:solidFill>
                  <a:srgbClr val="000000"/>
                </a:solidFill>
                <a:latin typeface="Proxima Nova"/>
                <a:ea typeface="Proxima Nova"/>
                <a:cs typeface="Proxima Nova"/>
                <a:sym typeface="Proxima Nova"/>
              </a:defRPr>
            </a:pPr>
            <a:r>
              <a:t>“How can we grow our online market share?”</a:t>
            </a:r>
          </a:p>
          <a:p>
            <a:pPr marL="384047" indent="-192023" defTabSz="768095">
              <a:lnSpc>
                <a:spcPct val="100000"/>
              </a:lnSpc>
              <a:spcBef>
                <a:spcPts val="1300"/>
              </a:spcBef>
              <a:buClr>
                <a:srgbClr val="000000"/>
              </a:buClr>
              <a:buFont typeface="Helvetica"/>
              <a:defRPr sz="1512">
                <a:solidFill>
                  <a:srgbClr val="000000"/>
                </a:solidFill>
                <a:latin typeface="Proxima Nova"/>
                <a:ea typeface="Proxima Nova"/>
                <a:cs typeface="Proxima Nova"/>
                <a:sym typeface="Proxima Nova"/>
              </a:defRPr>
            </a:pPr>
            <a:r>
              <a:t>Data science questions must be more focused</a:t>
            </a:r>
          </a:p>
          <a:p>
            <a:pPr marL="768095" lvl="1" indent="-192023" defTabSz="768095">
              <a:lnSpc>
                <a:spcPct val="100000"/>
              </a:lnSpc>
              <a:spcBef>
                <a:spcPts val="1300"/>
              </a:spcBef>
              <a:buClr>
                <a:srgbClr val="000000"/>
              </a:buClr>
              <a:buFont typeface="Helvetica"/>
              <a:defRPr sz="1175">
                <a:solidFill>
                  <a:srgbClr val="000000"/>
                </a:solidFill>
                <a:latin typeface="Proxima Nova"/>
                <a:ea typeface="Proxima Nova"/>
                <a:cs typeface="Proxima Nova"/>
                <a:sym typeface="Proxima Nova"/>
              </a:defRPr>
            </a:pPr>
            <a:r>
              <a:t>“Is our website engaging?”</a:t>
            </a:r>
          </a:p>
          <a:p>
            <a:pPr marL="768095" lvl="1" indent="-192023" defTabSz="768095">
              <a:lnSpc>
                <a:spcPct val="100000"/>
              </a:lnSpc>
              <a:spcBef>
                <a:spcPts val="1300"/>
              </a:spcBef>
              <a:buClr>
                <a:srgbClr val="000000"/>
              </a:buClr>
              <a:buFont typeface="Helvetica"/>
              <a:defRPr sz="1175">
                <a:solidFill>
                  <a:srgbClr val="000000"/>
                </a:solidFill>
                <a:latin typeface="Proxima Nova"/>
                <a:ea typeface="Proxima Nova"/>
                <a:cs typeface="Proxima Nova"/>
                <a:sym typeface="Proxima Nova"/>
              </a:defRPr>
            </a:pPr>
            <a:r>
              <a:t>“Are we presenting our products effectively to website visitors?”</a:t>
            </a:r>
          </a:p>
          <a:p>
            <a:pPr marL="768095" lvl="1" indent="-192023" defTabSz="768095">
              <a:lnSpc>
                <a:spcPct val="100000"/>
              </a:lnSpc>
              <a:spcBef>
                <a:spcPts val="1300"/>
              </a:spcBef>
              <a:buClr>
                <a:srgbClr val="000000"/>
              </a:buClr>
              <a:buFont typeface="Helvetica"/>
              <a:defRPr sz="1175">
                <a:solidFill>
                  <a:srgbClr val="000000"/>
                </a:solidFill>
                <a:latin typeface="Proxima Nova"/>
                <a:ea typeface="Proxima Nova"/>
                <a:cs typeface="Proxima Nova"/>
                <a:sym typeface="Proxima Nova"/>
              </a:defRPr>
            </a:pPr>
            <a:r>
              <a:t>“Are our prices competitive?”</a:t>
            </a:r>
          </a:p>
          <a:p>
            <a:pPr marL="768095" lvl="1" indent="-192023" defTabSz="768095">
              <a:lnSpc>
                <a:spcPct val="100000"/>
              </a:lnSpc>
              <a:spcBef>
                <a:spcPts val="0"/>
              </a:spcBef>
              <a:buClr>
                <a:srgbClr val="000000"/>
              </a:buClr>
              <a:buFont typeface="Helvetica"/>
              <a:defRPr sz="1175">
                <a:solidFill>
                  <a:srgbClr val="000000"/>
                </a:solidFill>
                <a:latin typeface="Proxima Nova"/>
                <a:ea typeface="Proxima Nova"/>
                <a:cs typeface="Proxima Nova"/>
                <a:sym typeface="Proxima Nova"/>
              </a:defRPr>
            </a:pPr>
            <a:r>
              <a:t>“Is this market niche saturated?”</a:t>
            </a:r>
          </a:p>
          <a:p>
            <a:pPr marL="384047" indent="-266700" defTabSz="768095">
              <a:lnSpc>
                <a:spcPct val="100000"/>
              </a:lnSpc>
              <a:spcBef>
                <a:spcPts val="800"/>
              </a:spcBef>
              <a:buClr>
                <a:srgbClr val="000000"/>
              </a:buClr>
              <a:buFont typeface="Helvetica"/>
              <a:buChar char="➢"/>
              <a:defRPr sz="1175" i="1">
                <a:solidFill>
                  <a:srgbClr val="000000"/>
                </a:solidFill>
                <a:latin typeface="Proxima Nova"/>
                <a:ea typeface="Proxima Nova"/>
                <a:cs typeface="Proxima Nova"/>
                <a:sym typeface="Proxima Nova"/>
              </a:defRPr>
            </a:pPr>
            <a:r>
              <a:t>Even these examples are a bit vague, but we could easily break them down into quantitative questions</a:t>
            </a:r>
          </a:p>
        </p:txBody>
      </p:sp>
      <p:pic>
        <p:nvPicPr>
          <p:cNvPr id="617" name="Shape 541" descr="Shape 541"/>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18" name="Shape 542"/>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619" name="Shape 543" descr="Shape 543"/>
          <p:cNvPicPr>
            <a:picLocks noChangeAspect="1"/>
          </p:cNvPicPr>
          <p:nvPr/>
        </p:nvPicPr>
        <p:blipFill>
          <a:blip r:embed="rId3">
            <a:extLst/>
          </a:blip>
          <a:stretch>
            <a:fillRect/>
          </a:stretch>
        </p:blipFill>
        <p:spPr>
          <a:xfrm>
            <a:off x="4690974" y="1293017"/>
            <a:ext cx="3858276" cy="2318832"/>
          </a:xfrm>
          <a:prstGeom prst="rect">
            <a:avLst/>
          </a:prstGeom>
          <a:ln w="12700">
            <a:miter lim="400000"/>
          </a:ln>
        </p:spPr>
      </p:pic>
      <p:sp>
        <p:nvSpPr>
          <p:cNvPr id="620" name="Shape 544"/>
          <p:cNvSpPr txBox="1"/>
          <p:nvPr/>
        </p:nvSpPr>
        <p:spPr>
          <a:xfrm>
            <a:off x="5076749" y="3721000"/>
            <a:ext cx="3472501" cy="5977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a:pPr>
            <a:r>
              <a:t>What is your quest?</a:t>
            </a:r>
            <a:br/>
            <a:r>
              <a:t>What is your favourite colour?</a:t>
            </a:r>
          </a:p>
          <a:p>
            <a:pPr>
              <a:defRPr sz="1000"/>
            </a:pPr>
            <a:r>
              <a:t>What is the average airspeed of an unladen sparrow?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 name="Shape 269" descr="Shape 269"/>
          <p:cNvPicPr>
            <a:picLocks noChangeAspect="1"/>
          </p:cNvPicPr>
          <p:nvPr/>
        </p:nvPicPr>
        <p:blipFill>
          <a:blip r:embed="rId2">
            <a:extLst/>
          </a:blip>
          <a:stretch>
            <a:fillRect/>
          </a:stretch>
        </p:blipFill>
        <p:spPr>
          <a:xfrm>
            <a:off x="601299" y="571273"/>
            <a:ext cx="2926367" cy="291850"/>
          </a:xfrm>
          <a:prstGeom prst="rect">
            <a:avLst/>
          </a:prstGeom>
          <a:ln w="12700">
            <a:miter lim="400000"/>
          </a:ln>
        </p:spPr>
      </p:pic>
      <p:sp>
        <p:nvSpPr>
          <p:cNvPr id="473" name="Shape 270"/>
          <p:cNvSpPr txBox="1"/>
          <p:nvPr/>
        </p:nvSpPr>
        <p:spPr>
          <a:xfrm>
            <a:off x="485375" y="2794924"/>
            <a:ext cx="8116800" cy="2240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3600" b="1">
                <a:latin typeface="Proxima Nova"/>
                <a:ea typeface="Proxima Nova"/>
                <a:cs typeface="Proxima Nova"/>
                <a:sym typeface="Proxima Nova"/>
              </a:defRPr>
            </a:pPr>
            <a:r>
              <a:t>Lesson 2, Week 1</a:t>
            </a:r>
          </a:p>
          <a:p>
            <a:pPr>
              <a:defRPr sz="2800" b="1" i="1">
                <a:latin typeface="Proxima Nova"/>
                <a:ea typeface="Proxima Nova"/>
                <a:cs typeface="Proxima Nova"/>
                <a:sym typeface="Proxima Nova"/>
              </a:defRPr>
            </a:pPr>
            <a:r>
              <a:t>Elements of Data Science</a:t>
            </a:r>
          </a:p>
          <a:p>
            <a:endParaRPr sz="2400">
              <a:latin typeface="Proxima Nova"/>
              <a:ea typeface="Proxima Nova"/>
              <a:cs typeface="Proxima Nova"/>
              <a:sym typeface="Proxima Nova"/>
            </a:endParaRPr>
          </a:p>
          <a:p>
            <a:pPr>
              <a:defRPr sz="1800" i="1">
                <a:latin typeface="Proxima Nova"/>
                <a:ea typeface="Proxima Nova"/>
                <a:cs typeface="Proxima Nova"/>
                <a:sym typeface="Proxima Nova"/>
              </a:defRPr>
            </a:pPr>
            <a:r>
              <a:t>What tasks do data scientists routinely perform, and what tools do they use?</a:t>
            </a:r>
          </a:p>
          <a:p>
            <a:endParaRPr>
              <a:latin typeface="Proxima Nova"/>
              <a:ea typeface="Proxima Nova"/>
              <a:cs typeface="Proxima Nova"/>
              <a:sym typeface="Proxima Nova"/>
            </a:endParaRPr>
          </a:p>
        </p:txBody>
      </p:sp>
      <p:sp>
        <p:nvSpPr>
          <p:cNvPr id="474" name="Shape 271"/>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475" name="Shape 272"/>
          <p:cNvSpPr txBox="1"/>
          <p:nvPr/>
        </p:nvSpPr>
        <p:spPr>
          <a:xfrm>
            <a:off x="448899" y="1193175"/>
            <a:ext cx="6417602"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500" b="1">
                <a:latin typeface="Oswald"/>
                <a:ea typeface="Oswald"/>
                <a:cs typeface="Oswald"/>
                <a:sym typeface="Oswald"/>
              </a:defRPr>
            </a:lvl1pPr>
          </a:lstStyle>
          <a:p>
            <a:r>
              <a:t>DATA SCIENCE</a:t>
            </a:r>
          </a:p>
        </p:txBody>
      </p:sp>
    </p:spTree>
    <p:extLst>
      <p:ext uri="{BB962C8B-B14F-4D97-AF65-F5344CB8AC3E}">
        <p14:creationId xmlns:p14="http://schemas.microsoft.com/office/powerpoint/2010/main" val="197404445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549"/>
          <p:cNvSpPr txBox="1">
            <a:spLocks noGrp="1"/>
          </p:cNvSpPr>
          <p:nvPr>
            <p:ph type="title" idx="4294967295"/>
          </p:nvPr>
        </p:nvSpPr>
        <p:spPr>
          <a:xfrm>
            <a:off x="320275" y="257550"/>
            <a:ext cx="8407500" cy="952800"/>
          </a:xfrm>
          <a:prstGeom prst="rect">
            <a:avLst/>
          </a:prstGeom>
        </p:spPr>
        <p:txBody>
          <a:bodyPr/>
          <a:lstStyle/>
          <a:p>
            <a:pPr defTabSz="822959">
              <a:defRPr sz="2520" b="1">
                <a:latin typeface="Proxima Nova"/>
                <a:ea typeface="Proxima Nova"/>
                <a:cs typeface="Proxima Nova"/>
                <a:sym typeface="Proxima Nova"/>
              </a:defRPr>
            </a:pPr>
            <a:r>
              <a:t>Applying the Data Science Workflow:</a:t>
            </a:r>
          </a:p>
          <a:p>
            <a:pPr defTabSz="822959">
              <a:defRPr sz="2520" b="1" i="1">
                <a:latin typeface="Proxima Nova"/>
                <a:ea typeface="Proxima Nova"/>
                <a:cs typeface="Proxima Nova"/>
                <a:sym typeface="Proxima Nova"/>
              </a:defRPr>
            </a:pPr>
            <a:r>
              <a:t>What makes a good question?</a:t>
            </a:r>
          </a:p>
        </p:txBody>
      </p:sp>
      <p:pic>
        <p:nvPicPr>
          <p:cNvPr id="623" name="Shape 550" descr="Shape 550"/>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24" name="Shape 551"/>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graphicFrame>
        <p:nvGraphicFramePr>
          <p:cNvPr id="625" name="Shape 552"/>
          <p:cNvGraphicFramePr/>
          <p:nvPr/>
        </p:nvGraphicFramePr>
        <p:xfrm>
          <a:off x="700374" y="1466850"/>
          <a:ext cx="7703650" cy="3016100"/>
        </p:xfrm>
        <a:graphic>
          <a:graphicData uri="http://schemas.openxmlformats.org/drawingml/2006/table">
            <a:tbl>
              <a:tblPr>
                <a:tableStyleId>{4C3C2611-4C71-4FC5-86AE-919BDF0F9419}</a:tableStyleId>
              </a:tblPr>
              <a:tblGrid>
                <a:gridCol w="1467675"/>
                <a:gridCol w="6235975"/>
              </a:tblGrid>
              <a:tr h="495900">
                <a:tc>
                  <a:txBody>
                    <a:bodyPr/>
                    <a:lstStyle/>
                    <a:p>
                      <a:pPr algn="l">
                        <a:defRPr sz="2400" b="1"/>
                      </a:pPr>
                      <a:r>
                        <a:t>S</a:t>
                      </a:r>
                      <a:r>
                        <a:rPr sz="1400"/>
                        <a:t>pecific</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l">
                        <a:defRPr sz="1800"/>
                      </a:pPr>
                      <a:r>
                        <a:rPr sz="1400"/>
                        <a:t>The dataset and key variables are clearly defined.</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495900">
                <a:tc>
                  <a:txBody>
                    <a:bodyPr/>
                    <a:lstStyle/>
                    <a:p>
                      <a:pPr algn="l">
                        <a:defRPr sz="2400" b="1"/>
                      </a:pPr>
                      <a:r>
                        <a:t>M</a:t>
                      </a:r>
                      <a:r>
                        <a:rPr sz="1400"/>
                        <a:t>easurable</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l">
                        <a:defRPr sz="1800"/>
                      </a:pPr>
                      <a:r>
                        <a:rPr sz="1400"/>
                        <a:t>The type of analysis and major assumptions are articulated.</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760700">
                <a:tc>
                  <a:txBody>
                    <a:bodyPr/>
                    <a:lstStyle/>
                    <a:p>
                      <a:pPr algn="l">
                        <a:defRPr sz="2400" b="1"/>
                      </a:pPr>
                      <a:r>
                        <a:t>A</a:t>
                      </a:r>
                      <a:r>
                        <a:rPr sz="1400"/>
                        <a:t>ttainable</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l">
                        <a:defRPr sz="1800"/>
                      </a:pPr>
                      <a:r>
                        <a:rPr sz="1400"/>
                        <a:t>The available data are amenable to the question and unlikely to be biased.</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495900">
                <a:tc>
                  <a:txBody>
                    <a:bodyPr/>
                    <a:lstStyle/>
                    <a:p>
                      <a:pPr algn="l">
                        <a:defRPr sz="2400" b="1"/>
                      </a:pPr>
                      <a:r>
                        <a:t>R</a:t>
                      </a:r>
                      <a:r>
                        <a:rPr sz="1400"/>
                        <a:t>eproducible</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l">
                        <a:defRPr sz="1800"/>
                      </a:pPr>
                      <a:r>
                        <a:rPr sz="1400"/>
                        <a:t>The analysis can be repeated by another person or at another time.</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495900">
                <a:tc>
                  <a:txBody>
                    <a:bodyPr/>
                    <a:lstStyle/>
                    <a:p>
                      <a:pPr algn="l">
                        <a:defRPr sz="2400" b="1"/>
                      </a:pPr>
                      <a:r>
                        <a:t>T</a:t>
                      </a:r>
                      <a:r>
                        <a:rPr sz="1400"/>
                        <a:t>ime-bound</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l">
                        <a:defRPr sz="1800"/>
                      </a:pPr>
                      <a:r>
                        <a:rPr sz="1400"/>
                        <a:t>The time period and population to which the analysis pertains is clearly stated.</a:t>
                      </a:r>
                    </a:p>
                  </a:txBody>
                  <a:tcPr marL="91425" marR="91425" marT="91425" marB="91425" anchor="ctr"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557"/>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Knowledge Check</a:t>
            </a:r>
          </a:p>
        </p:txBody>
      </p:sp>
      <p:sp>
        <p:nvSpPr>
          <p:cNvPr id="628" name="Shape 558"/>
          <p:cNvSpPr txBox="1">
            <a:spLocks noGrp="1"/>
          </p:cNvSpPr>
          <p:nvPr>
            <p:ph type="body" idx="4294967295"/>
          </p:nvPr>
        </p:nvSpPr>
        <p:spPr>
          <a:xfrm>
            <a:off x="320275" y="1429124"/>
            <a:ext cx="8362199" cy="3094802"/>
          </a:xfrm>
          <a:prstGeom prst="rect">
            <a:avLst/>
          </a:prstGeom>
        </p:spPr>
        <p:txBody>
          <a:bodyPr/>
          <a:lstStyle/>
          <a:p>
            <a:pPr>
              <a:lnSpc>
                <a:spcPct val="100000"/>
              </a:lnSpc>
              <a:buSzTx/>
              <a:buNone/>
              <a:defRPr b="1">
                <a:solidFill>
                  <a:srgbClr val="000000"/>
                </a:solidFill>
                <a:latin typeface="Proxima Nova"/>
                <a:ea typeface="Proxima Nova"/>
                <a:cs typeface="Proxima Nova"/>
                <a:sym typeface="Proxima Nova"/>
              </a:defRPr>
            </a:pPr>
            <a:r>
              <a:t>Does this question follow the SMART framework? </a:t>
            </a:r>
          </a:p>
          <a:p>
            <a:pPr indent="457200">
              <a:lnSpc>
                <a:spcPct val="100000"/>
              </a:lnSpc>
              <a:buSzTx/>
              <a:buNone/>
              <a:defRPr>
                <a:solidFill>
                  <a:srgbClr val="000000"/>
                </a:solidFill>
                <a:latin typeface="Proxima Nova"/>
                <a:ea typeface="Proxima Nova"/>
                <a:cs typeface="Proxima Nova"/>
                <a:sym typeface="Proxima Nova"/>
              </a:defRPr>
            </a:pPr>
            <a:r>
              <a:t>“Is there an association between number of passengers with carry-on luggage and delayed take-off time?”</a:t>
            </a:r>
            <a:br/>
            <a:endParaRPr/>
          </a:p>
        </p:txBody>
      </p:sp>
      <p:pic>
        <p:nvPicPr>
          <p:cNvPr id="629" name="Shape 559" descr="Shape 559"/>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30" name="Shape 560"/>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565"/>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Knowledge Check</a:t>
            </a:r>
          </a:p>
        </p:txBody>
      </p:sp>
      <p:sp>
        <p:nvSpPr>
          <p:cNvPr id="633" name="Shape 566"/>
          <p:cNvSpPr txBox="1">
            <a:spLocks noGrp="1"/>
          </p:cNvSpPr>
          <p:nvPr>
            <p:ph type="body" idx="4294967295"/>
          </p:nvPr>
        </p:nvSpPr>
        <p:spPr>
          <a:xfrm>
            <a:off x="320275" y="1071850"/>
            <a:ext cx="8362199" cy="3452100"/>
          </a:xfrm>
          <a:prstGeom prst="rect">
            <a:avLst/>
          </a:prstGeom>
        </p:spPr>
        <p:txBody>
          <a:bodyPr/>
          <a:lstStyle/>
          <a:p>
            <a:pPr>
              <a:lnSpc>
                <a:spcPct val="100000"/>
              </a:lnSpc>
              <a:buSzTx/>
              <a:buNone/>
              <a:defRPr b="1">
                <a:solidFill>
                  <a:srgbClr val="000000"/>
                </a:solidFill>
                <a:latin typeface="Proxima Nova"/>
                <a:ea typeface="Proxima Nova"/>
                <a:cs typeface="Proxima Nova"/>
                <a:sym typeface="Proxima Nova"/>
              </a:defRPr>
            </a:pPr>
            <a:r>
              <a:t>How about the revised question?</a:t>
            </a:r>
          </a:p>
          <a:p>
            <a:pPr indent="457200">
              <a:lnSpc>
                <a:spcPct val="100000"/>
              </a:lnSpc>
              <a:buSzTx/>
              <a:buNone/>
              <a:defRPr>
                <a:solidFill>
                  <a:srgbClr val="9E9E9E"/>
                </a:solidFill>
                <a:latin typeface="Proxima Nova"/>
                <a:ea typeface="Proxima Nova"/>
                <a:cs typeface="Proxima Nova"/>
                <a:sym typeface="Proxima Nova"/>
              </a:defRPr>
            </a:pPr>
            <a:r>
              <a:t/>
            </a:r>
            <a:br/>
            <a:r>
              <a:t>“Is there an association between number of passengers with carry-on luggage and delayed take-off time?”</a:t>
            </a:r>
            <a:br/>
            <a:endParaRPr/>
          </a:p>
          <a:p>
            <a:pPr indent="457200">
              <a:lnSpc>
                <a:spcPct val="100000"/>
              </a:lnSpc>
              <a:buSzTx/>
              <a:buNone/>
              <a:defRPr>
                <a:solidFill>
                  <a:srgbClr val="000000"/>
                </a:solidFill>
                <a:latin typeface="Proxima Nova"/>
                <a:ea typeface="Proxima Nova"/>
                <a:cs typeface="Proxima Nova"/>
                <a:sym typeface="Proxima Nova"/>
              </a:defRPr>
            </a:pPr>
            <a:r>
              <a:t>“Is there an association between the number of passengers (on JetBlue, Delta, and United domestic flights) with carry-on luggage and delayed take-off time in the data from flightstats.com between January 2015 and  December 2015.”</a:t>
            </a:r>
          </a:p>
        </p:txBody>
      </p:sp>
      <p:pic>
        <p:nvPicPr>
          <p:cNvPr id="634" name="Shape 567" descr="Shape 567"/>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35" name="Shape 568"/>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573"/>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Let’s get practical</a:t>
            </a:r>
          </a:p>
        </p:txBody>
      </p:sp>
      <p:sp>
        <p:nvSpPr>
          <p:cNvPr id="638" name="Shape 574"/>
          <p:cNvSpPr txBox="1">
            <a:spLocks noGrp="1"/>
          </p:cNvSpPr>
          <p:nvPr>
            <p:ph type="body" sz="half" idx="4294967295"/>
          </p:nvPr>
        </p:nvSpPr>
        <p:spPr>
          <a:xfrm>
            <a:off x="320274" y="1156775"/>
            <a:ext cx="4030802" cy="3443401"/>
          </a:xfrm>
          <a:prstGeom prst="rect">
            <a:avLst/>
          </a:prstGeom>
        </p:spPr>
        <p:txBody>
          <a:bodyPr/>
          <a:lstStyle/>
          <a:p>
            <a:pPr marL="352043" indent="-264032" defTabSz="704087">
              <a:lnSpc>
                <a:spcPct val="100000"/>
              </a:lnSpc>
              <a:spcBef>
                <a:spcPts val="1200"/>
              </a:spcBef>
              <a:buClr>
                <a:srgbClr val="000000"/>
              </a:buClr>
              <a:buFont typeface="Helvetica"/>
              <a:defRPr sz="1386">
                <a:solidFill>
                  <a:srgbClr val="000000"/>
                </a:solidFill>
                <a:latin typeface="Proxima Nova"/>
                <a:ea typeface="Proxima Nova"/>
                <a:cs typeface="Proxima Nova"/>
                <a:sym typeface="Proxima Nova"/>
              </a:defRPr>
            </a:pPr>
            <a:r>
              <a:t>Work in groups of 3-4</a:t>
            </a:r>
            <a:br/>
            <a:endParaRPr/>
          </a:p>
          <a:p>
            <a:pPr marL="352043" indent="-264032" defTabSz="704087">
              <a:lnSpc>
                <a:spcPct val="100000"/>
              </a:lnSpc>
              <a:spcBef>
                <a:spcPts val="1200"/>
              </a:spcBef>
              <a:buClr>
                <a:srgbClr val="000000"/>
              </a:buClr>
              <a:buFont typeface="Helvetica"/>
              <a:defRPr sz="1386">
                <a:solidFill>
                  <a:srgbClr val="000000"/>
                </a:solidFill>
                <a:latin typeface="Proxima Nova"/>
                <a:ea typeface="Proxima Nova"/>
                <a:cs typeface="Proxima Nova"/>
                <a:sym typeface="Proxima Nova"/>
              </a:defRPr>
            </a:pPr>
            <a:r>
              <a:t>Dataset: </a:t>
            </a:r>
            <a:r>
              <a:rPr i="1"/>
              <a:t>Survivors of the Titanic</a:t>
            </a:r>
          </a:p>
          <a:p>
            <a:pPr marL="704087" lvl="1" indent="-176021" defTabSz="704087">
              <a:lnSpc>
                <a:spcPct val="100000"/>
              </a:lnSpc>
              <a:spcBef>
                <a:spcPts val="1200"/>
              </a:spcBef>
              <a:buClr>
                <a:srgbClr val="000000"/>
              </a:buClr>
              <a:buFont typeface="Helvetica"/>
              <a:defRPr sz="1078" u="sng">
                <a:solidFill>
                  <a:schemeClr val="accent5"/>
                </a:solidFill>
                <a:latin typeface="Proxima Nova"/>
                <a:ea typeface="Proxima Nova"/>
                <a:cs typeface="Proxima Nova"/>
                <a:sym typeface="Proxima Nova"/>
              </a:defRPr>
            </a:pPr>
            <a:r>
              <a:rPr>
                <a:uFill>
                  <a:solidFill>
                    <a:schemeClr val="accent5"/>
                  </a:solidFill>
                </a:uFill>
                <a:hlinkClick r:id="rId2"/>
              </a:rPr>
              <a:t>https://www.kaggle.com/c/titanic/data</a:t>
            </a:r>
            <a:r>
              <a:rPr u="none">
                <a:solidFill>
                  <a:srgbClr val="000000"/>
                </a:solidFill>
              </a:rPr>
              <a:t> </a:t>
            </a:r>
          </a:p>
          <a:p>
            <a:pPr marL="704087" lvl="1" indent="-176021" defTabSz="704087">
              <a:lnSpc>
                <a:spcPct val="100000"/>
              </a:lnSpc>
              <a:spcBef>
                <a:spcPts val="1200"/>
              </a:spcBef>
              <a:buClr>
                <a:srgbClr val="000000"/>
              </a:buClr>
              <a:buFont typeface="Helvetica"/>
              <a:defRPr sz="1078">
                <a:solidFill>
                  <a:srgbClr val="000000"/>
                </a:solidFill>
                <a:latin typeface="Proxima Nova"/>
                <a:ea typeface="Proxima Nova"/>
                <a:cs typeface="Proxima Nova"/>
                <a:sym typeface="Proxima Nova"/>
              </a:defRPr>
            </a:pPr>
            <a:r>
              <a:t>dataset</a:t>
            </a:r>
          </a:p>
          <a:p>
            <a:pPr marL="704087" lvl="1" indent="-176021" defTabSz="704087">
              <a:lnSpc>
                <a:spcPct val="100000"/>
              </a:lnSpc>
              <a:spcBef>
                <a:spcPts val="1200"/>
              </a:spcBef>
              <a:buClr>
                <a:srgbClr val="000000"/>
              </a:buClr>
              <a:buFont typeface="Helvetica"/>
              <a:defRPr sz="1078">
                <a:solidFill>
                  <a:srgbClr val="000000"/>
                </a:solidFill>
                <a:latin typeface="Proxima Nova"/>
                <a:ea typeface="Proxima Nova"/>
                <a:cs typeface="Proxima Nova"/>
                <a:sym typeface="Proxima Nova"/>
              </a:defRPr>
            </a:pPr>
            <a:r>
              <a:t>data dictionary</a:t>
            </a:r>
            <a:br/>
            <a:endParaRPr/>
          </a:p>
          <a:p>
            <a:pPr marL="352043" indent="-176021" defTabSz="704087">
              <a:lnSpc>
                <a:spcPct val="100000"/>
              </a:lnSpc>
              <a:spcBef>
                <a:spcPts val="1200"/>
              </a:spcBef>
              <a:buClr>
                <a:srgbClr val="000000"/>
              </a:buClr>
              <a:buFont typeface="Helvetica"/>
              <a:defRPr sz="1386">
                <a:solidFill>
                  <a:srgbClr val="000000"/>
                </a:solidFill>
                <a:latin typeface="Proxima Nova"/>
                <a:ea typeface="Proxima Nova"/>
                <a:cs typeface="Proxima Nova"/>
                <a:sym typeface="Proxima Nova"/>
              </a:defRPr>
            </a:pPr>
            <a:r>
              <a:t>Formulate a question you could ask of this dataset, abiding by the SMART framework</a:t>
            </a:r>
            <a:br/>
            <a:endParaRPr/>
          </a:p>
          <a:p>
            <a:pPr marL="352043" indent="-176021" defTabSz="704087">
              <a:lnSpc>
                <a:spcPct val="100000"/>
              </a:lnSpc>
              <a:spcBef>
                <a:spcPts val="1200"/>
              </a:spcBef>
              <a:buClr>
                <a:srgbClr val="000000"/>
              </a:buClr>
              <a:buFont typeface="Helvetica"/>
              <a:defRPr sz="1386">
                <a:solidFill>
                  <a:srgbClr val="000000"/>
                </a:solidFill>
                <a:latin typeface="Proxima Nova"/>
                <a:ea typeface="Proxima Nova"/>
                <a:cs typeface="Proxima Nova"/>
                <a:sym typeface="Proxima Nova"/>
              </a:defRPr>
            </a:pPr>
            <a:r>
              <a:t>Elect a spokesman to present your proposal</a:t>
            </a:r>
          </a:p>
        </p:txBody>
      </p:sp>
      <p:pic>
        <p:nvPicPr>
          <p:cNvPr id="639" name="Shape 575" descr="Shape 575"/>
          <p:cNvPicPr>
            <a:picLocks noChangeAspect="1"/>
          </p:cNvPicPr>
          <p:nvPr/>
        </p:nvPicPr>
        <p:blipFill>
          <a:blip r:embed="rId3">
            <a:extLst/>
          </a:blip>
          <a:stretch>
            <a:fillRect/>
          </a:stretch>
        </p:blipFill>
        <p:spPr>
          <a:xfrm>
            <a:off x="8392824" y="4622450"/>
            <a:ext cx="316051" cy="316051"/>
          </a:xfrm>
          <a:prstGeom prst="rect">
            <a:avLst/>
          </a:prstGeom>
          <a:ln w="12700">
            <a:miter lim="400000"/>
          </a:ln>
        </p:spPr>
      </p:pic>
      <p:sp>
        <p:nvSpPr>
          <p:cNvPr id="640" name="Shape 576"/>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graphicFrame>
        <p:nvGraphicFramePr>
          <p:cNvPr id="641" name="Shape 577"/>
          <p:cNvGraphicFramePr/>
          <p:nvPr/>
        </p:nvGraphicFramePr>
        <p:xfrm>
          <a:off x="4618875" y="637275"/>
          <a:ext cx="3716325" cy="4541160"/>
        </p:xfrm>
        <a:graphic>
          <a:graphicData uri="http://schemas.openxmlformats.org/drawingml/2006/table">
            <a:tbl>
              <a:tblPr>
                <a:tableStyleId>{4C3C2611-4C71-4FC5-86AE-919BDF0F9419}</a:tableStyleId>
              </a:tblPr>
              <a:tblGrid>
                <a:gridCol w="959300"/>
                <a:gridCol w="1076525"/>
                <a:gridCol w="1680500"/>
              </a:tblGrid>
              <a:tr h="305925">
                <a:tc>
                  <a:txBody>
                    <a:bodyPr/>
                    <a:lstStyle/>
                    <a:p>
                      <a:pPr algn="l">
                        <a:defRPr sz="1800"/>
                      </a:pPr>
                      <a:r>
                        <a:rPr sz="1000" b="1"/>
                        <a:t>Variable</a:t>
                      </a:r>
                    </a:p>
                  </a:txBody>
                  <a:tcPr marL="91425" marR="91425" marT="91425" marB="91425" horzOverflow="overflow"/>
                </a:tc>
                <a:tc>
                  <a:txBody>
                    <a:bodyPr/>
                    <a:lstStyle/>
                    <a:p>
                      <a:pPr algn="l">
                        <a:defRPr sz="1800"/>
                      </a:pPr>
                      <a:r>
                        <a:rPr sz="1000" b="1"/>
                        <a:t>Definition</a:t>
                      </a:r>
                    </a:p>
                  </a:txBody>
                  <a:tcPr marL="91425" marR="91425" marT="91425" marB="91425" horzOverflow="overflow"/>
                </a:tc>
                <a:tc>
                  <a:txBody>
                    <a:bodyPr/>
                    <a:lstStyle/>
                    <a:p>
                      <a:pPr algn="l">
                        <a:defRPr sz="1800"/>
                      </a:pPr>
                      <a:r>
                        <a:rPr sz="1000" b="1"/>
                        <a:t>Key</a:t>
                      </a:r>
                    </a:p>
                  </a:txBody>
                  <a:tcPr marL="91425" marR="91425" marT="91425" marB="91425" horzOverflow="overflow"/>
                </a:tc>
              </a:tr>
              <a:tr h="305925">
                <a:tc>
                  <a:txBody>
                    <a:bodyPr/>
                    <a:lstStyle/>
                    <a:p>
                      <a:pPr algn="l">
                        <a:defRPr sz="1800"/>
                      </a:pPr>
                      <a:r>
                        <a:rPr sz="1000"/>
                        <a:t>Survived</a:t>
                      </a:r>
                    </a:p>
                  </a:txBody>
                  <a:tcPr marL="91425" marR="91425" marT="91425" marB="91425" horzOverflow="overflow"/>
                </a:tc>
                <a:tc>
                  <a:txBody>
                    <a:bodyPr/>
                    <a:lstStyle/>
                    <a:p>
                      <a:pPr algn="l">
                        <a:defRPr sz="1800"/>
                      </a:pPr>
                      <a:r>
                        <a:rPr sz="1000"/>
                        <a:t>survival</a:t>
                      </a:r>
                    </a:p>
                  </a:txBody>
                  <a:tcPr marL="91425" marR="91425" marT="91425" marB="91425" horzOverflow="overflow"/>
                </a:tc>
                <a:tc>
                  <a:txBody>
                    <a:bodyPr/>
                    <a:lstStyle/>
                    <a:p>
                      <a:pPr algn="l">
                        <a:defRPr sz="1800"/>
                      </a:pPr>
                      <a:r>
                        <a:rPr sz="1000"/>
                        <a:t>0 = No, 1 = Yes</a:t>
                      </a:r>
                    </a:p>
                  </a:txBody>
                  <a:tcPr marL="91425" marR="91425" marT="91425" marB="91425" horzOverflow="overflow"/>
                </a:tc>
              </a:tr>
              <a:tr h="308100">
                <a:tc>
                  <a:txBody>
                    <a:bodyPr/>
                    <a:lstStyle/>
                    <a:p>
                      <a:pPr algn="l">
                        <a:defRPr sz="1800"/>
                      </a:pPr>
                      <a:r>
                        <a:rPr sz="1000"/>
                        <a:t>Pclass</a:t>
                      </a:r>
                    </a:p>
                  </a:txBody>
                  <a:tcPr marL="91425" marR="91425" marT="91425" marB="91425" horzOverflow="overflow"/>
                </a:tc>
                <a:tc>
                  <a:txBody>
                    <a:bodyPr/>
                    <a:lstStyle/>
                    <a:p>
                      <a:pPr algn="l">
                        <a:defRPr sz="1800"/>
                      </a:pPr>
                      <a:r>
                        <a:rPr sz="1000"/>
                        <a:t>ticket class</a:t>
                      </a:r>
                    </a:p>
                  </a:txBody>
                  <a:tcPr marL="91425" marR="91425" marT="91425" marB="91425" horzOverflow="overflow"/>
                </a:tc>
                <a:tc>
                  <a:txBody>
                    <a:bodyPr/>
                    <a:lstStyle/>
                    <a:p>
                      <a:pPr algn="l">
                        <a:defRPr sz="1800"/>
                      </a:pPr>
                      <a:r>
                        <a:rPr sz="1000"/>
                        <a:t>1 = 1st, 2 = 2nd, 3 = 3rd</a:t>
                      </a:r>
                    </a:p>
                  </a:txBody>
                  <a:tcPr marL="91425" marR="91425" marT="91425" marB="91425" horzOverflow="overflow"/>
                </a:tc>
              </a:tr>
              <a:tr h="308100">
                <a:tc>
                  <a:txBody>
                    <a:bodyPr/>
                    <a:lstStyle/>
                    <a:p>
                      <a:pPr algn="l">
                        <a:defRPr sz="1800"/>
                      </a:pPr>
                      <a:r>
                        <a:rPr sz="1000"/>
                        <a:t>Name</a:t>
                      </a:r>
                    </a:p>
                  </a:txBody>
                  <a:tcPr marL="91425" marR="91425" marT="91425" marB="91425" horzOverflow="overflow"/>
                </a:tc>
                <a:tc>
                  <a:txBody>
                    <a:bodyPr/>
                    <a:lstStyle/>
                    <a:p>
                      <a:pPr algn="l">
                        <a:defRPr sz="1800"/>
                      </a:pPr>
                      <a:r>
                        <a:rPr sz="1000"/>
                        <a:t>name</a:t>
                      </a:r>
                    </a:p>
                  </a:txBody>
                  <a:tcPr marL="91425" marR="91425" marT="91425" marB="91425" horzOverflow="overflow"/>
                </a:tc>
                <a:tc>
                  <a:txBody>
                    <a:bodyPr/>
                    <a:lstStyle/>
                    <a:p>
                      <a:pPr algn="l">
                        <a:defRPr sz="1400"/>
                      </a:pPr>
                      <a:endParaRPr/>
                    </a:p>
                  </a:txBody>
                  <a:tcPr marL="91425" marR="91425" marT="91425" marB="91425" horzOverflow="overflow"/>
                </a:tc>
              </a:tr>
              <a:tr h="305925">
                <a:tc>
                  <a:txBody>
                    <a:bodyPr/>
                    <a:lstStyle/>
                    <a:p>
                      <a:pPr algn="l">
                        <a:defRPr sz="1800"/>
                      </a:pPr>
                      <a:r>
                        <a:rPr sz="1000"/>
                        <a:t>Sex</a:t>
                      </a:r>
                    </a:p>
                  </a:txBody>
                  <a:tcPr marL="91425" marR="91425" marT="91425" marB="91425" horzOverflow="overflow"/>
                </a:tc>
                <a:tc>
                  <a:txBody>
                    <a:bodyPr/>
                    <a:lstStyle/>
                    <a:p>
                      <a:pPr algn="l">
                        <a:defRPr sz="1800"/>
                      </a:pPr>
                      <a:r>
                        <a:rPr sz="1000"/>
                        <a:t>sex</a:t>
                      </a:r>
                    </a:p>
                  </a:txBody>
                  <a:tcPr marL="91425" marR="91425" marT="91425" marB="91425" horzOverflow="overflow"/>
                </a:tc>
                <a:tc>
                  <a:txBody>
                    <a:bodyPr/>
                    <a:lstStyle/>
                    <a:p>
                      <a:pPr algn="l">
                        <a:defRPr sz="1400"/>
                      </a:pPr>
                      <a:endParaRPr/>
                    </a:p>
                  </a:txBody>
                  <a:tcPr marL="91425" marR="91425" marT="91425" marB="91425" horzOverflow="overflow"/>
                </a:tc>
              </a:tr>
              <a:tr h="305925">
                <a:tc>
                  <a:txBody>
                    <a:bodyPr/>
                    <a:lstStyle/>
                    <a:p>
                      <a:pPr algn="l">
                        <a:defRPr sz="1800"/>
                      </a:pPr>
                      <a:r>
                        <a:rPr sz="1000"/>
                        <a:t>Age</a:t>
                      </a:r>
                    </a:p>
                  </a:txBody>
                  <a:tcPr marL="91425" marR="91425" marT="91425" marB="91425" horzOverflow="overflow"/>
                </a:tc>
                <a:tc>
                  <a:txBody>
                    <a:bodyPr/>
                    <a:lstStyle/>
                    <a:p>
                      <a:pPr algn="l">
                        <a:defRPr sz="1800"/>
                      </a:pPr>
                      <a:r>
                        <a:rPr sz="1000"/>
                        <a:t>age in years</a:t>
                      </a:r>
                    </a:p>
                  </a:txBody>
                  <a:tcPr marL="91425" marR="91425" marT="91425" marB="91425" horzOverflow="overflow"/>
                </a:tc>
                <a:tc>
                  <a:txBody>
                    <a:bodyPr/>
                    <a:lstStyle/>
                    <a:p>
                      <a:pPr algn="l">
                        <a:defRPr sz="1400"/>
                      </a:pPr>
                      <a:endParaRPr/>
                    </a:p>
                  </a:txBody>
                  <a:tcPr marL="91425" marR="91425" marT="91425" marB="91425" horzOverflow="overflow"/>
                </a:tc>
              </a:tr>
              <a:tr h="305925">
                <a:tc>
                  <a:txBody>
                    <a:bodyPr/>
                    <a:lstStyle/>
                    <a:p>
                      <a:pPr algn="l">
                        <a:defRPr sz="1800"/>
                      </a:pPr>
                      <a:r>
                        <a:rPr sz="1000"/>
                        <a:t>Sibsp</a:t>
                      </a:r>
                    </a:p>
                  </a:txBody>
                  <a:tcPr marL="91425" marR="91425" marT="91425" marB="91425" horzOverflow="overflow"/>
                </a:tc>
                <a:tc gridSpan="2">
                  <a:txBody>
                    <a:bodyPr/>
                    <a:lstStyle/>
                    <a:p>
                      <a:pPr algn="l">
                        <a:defRPr sz="1800"/>
                      </a:pPr>
                      <a:r>
                        <a:rPr sz="1000"/>
                        <a:t># of siblings, spouses aboard </a:t>
                      </a:r>
                    </a:p>
                  </a:txBody>
                  <a:tcPr marL="91425" marR="91425" marT="91425" marB="91425" horzOverflow="overflow"/>
                </a:tc>
                <a:tc hMerge="1">
                  <a:txBody>
                    <a:bodyPr/>
                    <a:lstStyle/>
                    <a:p>
                      <a:endParaRPr lang="en-US"/>
                    </a:p>
                  </a:txBody>
                  <a:tcPr/>
                </a:tc>
              </a:tr>
              <a:tr h="305925">
                <a:tc>
                  <a:txBody>
                    <a:bodyPr/>
                    <a:lstStyle/>
                    <a:p>
                      <a:pPr algn="l">
                        <a:defRPr sz="1800"/>
                      </a:pPr>
                      <a:r>
                        <a:rPr sz="1000"/>
                        <a:t>Parch</a:t>
                      </a:r>
                    </a:p>
                  </a:txBody>
                  <a:tcPr marL="91425" marR="91425" marT="91425" marB="91425" horzOverflow="overflow"/>
                </a:tc>
                <a:tc gridSpan="2">
                  <a:txBody>
                    <a:bodyPr/>
                    <a:lstStyle/>
                    <a:p>
                      <a:pPr algn="l">
                        <a:defRPr sz="1800"/>
                      </a:pPr>
                      <a:r>
                        <a:rPr sz="1000"/>
                        <a:t># of parents, children aboard </a:t>
                      </a:r>
                    </a:p>
                  </a:txBody>
                  <a:tcPr marL="91425" marR="91425" marT="91425" marB="91425" horzOverflow="overflow"/>
                </a:tc>
                <a:tc hMerge="1">
                  <a:txBody>
                    <a:bodyPr/>
                    <a:lstStyle/>
                    <a:p>
                      <a:endParaRPr lang="en-US"/>
                    </a:p>
                  </a:txBody>
                  <a:tcPr/>
                </a:tc>
              </a:tr>
              <a:tr h="305925">
                <a:tc>
                  <a:txBody>
                    <a:bodyPr/>
                    <a:lstStyle/>
                    <a:p>
                      <a:pPr algn="l">
                        <a:defRPr sz="1800"/>
                      </a:pPr>
                      <a:r>
                        <a:rPr sz="1000"/>
                        <a:t>Ticket</a:t>
                      </a:r>
                    </a:p>
                  </a:txBody>
                  <a:tcPr marL="91425" marR="91425" marT="91425" marB="91425" horzOverflow="overflow"/>
                </a:tc>
                <a:tc>
                  <a:txBody>
                    <a:bodyPr/>
                    <a:lstStyle/>
                    <a:p>
                      <a:pPr algn="l">
                        <a:defRPr sz="1800"/>
                      </a:pPr>
                      <a:r>
                        <a:rPr sz="1000"/>
                        <a:t>ticket number</a:t>
                      </a:r>
                    </a:p>
                  </a:txBody>
                  <a:tcPr marL="91425" marR="91425" marT="91425" marB="91425" horzOverflow="overflow"/>
                </a:tc>
                <a:tc>
                  <a:txBody>
                    <a:bodyPr/>
                    <a:lstStyle/>
                    <a:p>
                      <a:pPr algn="l">
                        <a:defRPr sz="1400"/>
                      </a:pPr>
                      <a:endParaRPr/>
                    </a:p>
                  </a:txBody>
                  <a:tcPr marL="91425" marR="91425" marT="91425" marB="91425" horzOverflow="overflow"/>
                </a:tc>
              </a:tr>
              <a:tr h="305925">
                <a:tc>
                  <a:txBody>
                    <a:bodyPr/>
                    <a:lstStyle/>
                    <a:p>
                      <a:pPr algn="l">
                        <a:defRPr sz="1800"/>
                      </a:pPr>
                      <a:r>
                        <a:rPr sz="1000"/>
                        <a:t>Fare</a:t>
                      </a:r>
                    </a:p>
                  </a:txBody>
                  <a:tcPr marL="91425" marR="91425" marT="91425" marB="91425" horzOverflow="overflow"/>
                </a:tc>
                <a:tc>
                  <a:txBody>
                    <a:bodyPr/>
                    <a:lstStyle/>
                    <a:p>
                      <a:pPr algn="l">
                        <a:defRPr sz="1800"/>
                      </a:pPr>
                      <a:r>
                        <a:rPr sz="1000"/>
                        <a:t>passenger fare</a:t>
                      </a:r>
                    </a:p>
                  </a:txBody>
                  <a:tcPr marL="91425" marR="91425" marT="91425" marB="91425" horzOverflow="overflow"/>
                </a:tc>
                <a:tc>
                  <a:txBody>
                    <a:bodyPr/>
                    <a:lstStyle/>
                    <a:p>
                      <a:pPr algn="l">
                        <a:defRPr sz="1400"/>
                      </a:pPr>
                      <a:endParaRPr/>
                    </a:p>
                  </a:txBody>
                  <a:tcPr marL="91425" marR="91425" marT="91425" marB="91425" horzOverflow="overflow"/>
                </a:tc>
              </a:tr>
              <a:tr h="305925">
                <a:tc>
                  <a:txBody>
                    <a:bodyPr/>
                    <a:lstStyle/>
                    <a:p>
                      <a:pPr algn="l">
                        <a:defRPr sz="1800"/>
                      </a:pPr>
                      <a:r>
                        <a:rPr sz="1000"/>
                        <a:t>Cabin</a:t>
                      </a:r>
                    </a:p>
                  </a:txBody>
                  <a:tcPr marL="91425" marR="91425" marT="91425" marB="91425" horzOverflow="overflow"/>
                </a:tc>
                <a:tc>
                  <a:txBody>
                    <a:bodyPr/>
                    <a:lstStyle/>
                    <a:p>
                      <a:pPr algn="l">
                        <a:defRPr sz="1800"/>
                      </a:pPr>
                      <a:r>
                        <a:rPr sz="1000"/>
                        <a:t>cabin number</a:t>
                      </a:r>
                    </a:p>
                  </a:txBody>
                  <a:tcPr marL="91425" marR="91425" marT="91425" marB="91425" horzOverflow="overflow"/>
                </a:tc>
                <a:tc>
                  <a:txBody>
                    <a:bodyPr/>
                    <a:lstStyle/>
                    <a:p>
                      <a:pPr algn="l">
                        <a:defRPr sz="1400"/>
                      </a:pPr>
                      <a:endParaRPr/>
                    </a:p>
                  </a:txBody>
                  <a:tcPr marL="91425" marR="91425" marT="91425" marB="91425" horzOverflow="overflow"/>
                </a:tc>
              </a:tr>
              <a:tr h="444975">
                <a:tc>
                  <a:txBody>
                    <a:bodyPr/>
                    <a:lstStyle/>
                    <a:p>
                      <a:pPr algn="l">
                        <a:defRPr sz="1800"/>
                      </a:pPr>
                      <a:r>
                        <a:rPr sz="1000"/>
                        <a:t>Embarked</a:t>
                      </a:r>
                    </a:p>
                  </a:txBody>
                  <a:tcPr marL="91425" marR="91425" marT="91425" marB="91425" horzOverflow="overflow"/>
                </a:tc>
                <a:tc>
                  <a:txBody>
                    <a:bodyPr/>
                    <a:lstStyle/>
                    <a:p>
                      <a:pPr algn="l">
                        <a:defRPr sz="1800"/>
                      </a:pPr>
                      <a:r>
                        <a:rPr sz="1000"/>
                        <a:t>port of embarkation</a:t>
                      </a:r>
                    </a:p>
                  </a:txBody>
                  <a:tcPr marL="91425" marR="91425" marT="91425" marB="91425" horzOverflow="overflow"/>
                </a:tc>
                <a:tc>
                  <a:txBody>
                    <a:bodyPr/>
                    <a:lstStyle/>
                    <a:p>
                      <a:pPr algn="l">
                        <a:defRPr sz="1400"/>
                      </a:pPr>
                      <a:endParaRPr/>
                    </a:p>
                  </a:txBody>
                  <a:tcPr marL="91425" marR="91425" marT="91425" marB="91425" horzOverflow="overflow"/>
                </a:tc>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582"/>
          <p:cNvSpPr txBox="1">
            <a:spLocks noGrp="1"/>
          </p:cNvSpPr>
          <p:nvPr>
            <p:ph type="title" idx="4294967295"/>
          </p:nvPr>
        </p:nvSpPr>
        <p:spPr>
          <a:xfrm>
            <a:off x="320275" y="257550"/>
            <a:ext cx="8407500" cy="459301"/>
          </a:xfrm>
          <a:prstGeom prst="rect">
            <a:avLst/>
          </a:prstGeom>
        </p:spPr>
        <p:txBody>
          <a:bodyPr/>
          <a:lstStyle>
            <a:lvl1pPr defTabSz="566927">
              <a:defRPr sz="1736" b="1" i="1">
                <a:latin typeface="Proxima Nova"/>
                <a:ea typeface="Proxima Nova"/>
                <a:cs typeface="Proxima Nova"/>
                <a:sym typeface="Proxima Nova"/>
              </a:defRPr>
            </a:lvl1pPr>
          </a:lstStyle>
          <a:p>
            <a:r>
              <a:t>Let’s get practical</a:t>
            </a:r>
          </a:p>
        </p:txBody>
      </p:sp>
      <p:sp>
        <p:nvSpPr>
          <p:cNvPr id="644" name="Shape 583"/>
          <p:cNvSpPr txBox="1">
            <a:spLocks noGrp="1"/>
          </p:cNvSpPr>
          <p:nvPr>
            <p:ph type="body" idx="4294967295"/>
          </p:nvPr>
        </p:nvSpPr>
        <p:spPr>
          <a:xfrm>
            <a:off x="320274" y="1232975"/>
            <a:ext cx="7870202" cy="3443401"/>
          </a:xfrm>
          <a:prstGeom prst="rect">
            <a:avLst/>
          </a:prstGeom>
        </p:spPr>
        <p:txBody>
          <a:bodyPr/>
          <a:lstStyle/>
          <a:p>
            <a:pPr>
              <a:lnSpc>
                <a:spcPct val="100000"/>
              </a:lnSpc>
              <a:buSzTx/>
              <a:buNone/>
              <a:defRPr sz="2400" b="1" i="1">
                <a:solidFill>
                  <a:srgbClr val="000000"/>
                </a:solidFill>
                <a:latin typeface="Proxima Nova"/>
                <a:ea typeface="Proxima Nova"/>
                <a:cs typeface="Proxima Nova"/>
                <a:sym typeface="Proxima Nova"/>
              </a:defRPr>
            </a:pPr>
            <a:r>
              <a:t>Example Answers: </a:t>
            </a:r>
          </a:p>
          <a:p>
            <a:pPr>
              <a:lnSpc>
                <a:spcPct val="100000"/>
              </a:lnSpc>
              <a:buSzTx/>
              <a:buNone/>
              <a:defRPr>
                <a:solidFill>
                  <a:srgbClr val="000000"/>
                </a:solidFill>
                <a:latin typeface="Proxima Nova"/>
                <a:ea typeface="Proxima Nova"/>
                <a:cs typeface="Proxima Nova"/>
                <a:sym typeface="Proxima Nova"/>
              </a:defRPr>
            </a:pPr>
            <a:r>
              <a:t>“Using data from April 15, 1912, taken from the Titanic disaster, we will determine the association of gender and age (in years) with survival.”</a:t>
            </a:r>
          </a:p>
          <a:p>
            <a:pPr>
              <a:lnSpc>
                <a:spcPct val="100000"/>
              </a:lnSpc>
              <a:buSzTx/>
              <a:buNone/>
              <a:defRPr>
                <a:solidFill>
                  <a:srgbClr val="000000"/>
                </a:solidFill>
                <a:latin typeface="Proxima Nova"/>
                <a:ea typeface="Proxima Nova"/>
                <a:cs typeface="Proxima Nova"/>
                <a:sym typeface="Proxima Nova"/>
              </a:defRPr>
            </a:pPr>
            <a:r>
              <a:t>“Using data from April 15, 1912, taken from the Titanic disaster, we will test the hypothesis that women and children were preferentially given places in lifeboats by analysing relative survival rates of men, women, and children.”</a:t>
            </a:r>
          </a:p>
        </p:txBody>
      </p:sp>
      <p:pic>
        <p:nvPicPr>
          <p:cNvPr id="645" name="Shape 584" descr="Shape 584"/>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46" name="Shape 585"/>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9F5E7">
            <a:alpha val="86920"/>
          </a:srgbClr>
        </a:solidFill>
        <a:effectLst/>
      </p:bgPr>
    </p:bg>
    <p:spTree>
      <p:nvGrpSpPr>
        <p:cNvPr id="1" name=""/>
        <p:cNvGrpSpPr/>
        <p:nvPr/>
      </p:nvGrpSpPr>
      <p:grpSpPr>
        <a:xfrm>
          <a:off x="0" y="0"/>
          <a:ext cx="0" cy="0"/>
          <a:chOff x="0" y="0"/>
          <a:chExt cx="0" cy="0"/>
        </a:xfrm>
      </p:grpSpPr>
      <p:sp>
        <p:nvSpPr>
          <p:cNvPr id="648" name="Shape 590"/>
          <p:cNvSpPr txBox="1">
            <a:spLocks noGrp="1"/>
          </p:cNvSpPr>
          <p:nvPr>
            <p:ph type="title"/>
          </p:nvPr>
        </p:nvSpPr>
        <p:spPr>
          <a:xfrm>
            <a:off x="311699" y="1658324"/>
            <a:ext cx="8520602" cy="1894202"/>
          </a:xfrm>
          <a:prstGeom prst="rect">
            <a:avLst/>
          </a:prstGeom>
        </p:spPr>
        <p:txBody>
          <a:bodyPr/>
          <a:lstStyle>
            <a:lvl1pPr>
              <a:defRPr sz="6000" b="1" i="1">
                <a:latin typeface="Proxima Nova"/>
                <a:ea typeface="Proxima Nova"/>
                <a:cs typeface="Proxima Nova"/>
                <a:sym typeface="Proxima Nova"/>
              </a:defRPr>
            </a:lvl1pPr>
          </a:lstStyle>
          <a:p>
            <a:r>
              <a:t>Questions?</a:t>
            </a:r>
          </a:p>
        </p:txBody>
      </p:sp>
      <p:pic>
        <p:nvPicPr>
          <p:cNvPr id="649" name="Shape 591" descr="Shape 591"/>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50" name="Shape 592"/>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1"/>
            <a:ext cx="9144005" cy="5143500"/>
          </a:xfrm>
          <a:prstGeom prst="rect">
            <a:avLst/>
          </a:prstGeom>
          <a:ln w="12700">
            <a:miter lim="400000"/>
          </a:ln>
        </p:spPr>
      </p:pic>
      <p:sp>
        <p:nvSpPr>
          <p:cNvPr id="483" name="Shape 286"/>
          <p:cNvSpPr txBox="1">
            <a:spLocks noGrp="1"/>
          </p:cNvSpPr>
          <p:nvPr>
            <p:ph type="title" idx="4294967295"/>
          </p:nvPr>
        </p:nvSpPr>
        <p:spPr>
          <a:xfrm>
            <a:off x="335943" y="264025"/>
            <a:ext cx="8311799" cy="1852199"/>
          </a:xfrm>
          <a:prstGeom prst="rect">
            <a:avLst/>
          </a:prstGeom>
        </p:spPr>
        <p:txBody>
          <a:bodyPr/>
          <a:lstStyle>
            <a:lvl1pPr>
              <a:defRPr b="1">
                <a:latin typeface="Proxima Nova"/>
                <a:ea typeface="Proxima Nova"/>
                <a:cs typeface="Proxima Nova"/>
                <a:sym typeface="Proxima Nova"/>
              </a:defRPr>
            </a:lvl1pPr>
          </a:lstStyle>
          <a:p>
            <a:r>
              <a:t>Let’s get started...</a:t>
            </a:r>
          </a:p>
        </p:txBody>
      </p:sp>
      <p:pic>
        <p:nvPicPr>
          <p:cNvPr id="484" name="Shape 287" descr="Shape 287"/>
          <p:cNvPicPr>
            <a:picLocks noChangeAspect="1"/>
          </p:cNvPicPr>
          <p:nvPr/>
        </p:nvPicPr>
        <p:blipFill>
          <a:blip r:embed="rId3">
            <a:extLst/>
          </a:blip>
          <a:stretch>
            <a:fillRect/>
          </a:stretch>
        </p:blipFill>
        <p:spPr>
          <a:xfrm>
            <a:off x="8392824" y="4622450"/>
            <a:ext cx="316051" cy="316051"/>
          </a:xfrm>
          <a:prstGeom prst="rect">
            <a:avLst/>
          </a:prstGeom>
          <a:ln w="12700">
            <a:miter lim="400000"/>
          </a:ln>
        </p:spPr>
      </p:pic>
      <p:sp>
        <p:nvSpPr>
          <p:cNvPr id="485" name="Shape 288"/>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Tree>
    <p:extLst>
      <p:ext uri="{BB962C8B-B14F-4D97-AF65-F5344CB8AC3E}">
        <p14:creationId xmlns:p14="http://schemas.microsoft.com/office/powerpoint/2010/main" val="206762141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71" y="111388"/>
            <a:ext cx="8250902" cy="501001"/>
          </a:xfrm>
        </p:spPr>
        <p:txBody>
          <a:bodyPr/>
          <a:lstStyle/>
          <a:p>
            <a:r>
              <a:rPr lang="en-US" dirty="0" smtClean="0"/>
              <a:t>Python Exercises</a:t>
            </a:r>
            <a:endParaRPr lang="en-US" dirty="0"/>
          </a:p>
        </p:txBody>
      </p:sp>
      <p:pic>
        <p:nvPicPr>
          <p:cNvPr id="4" name="Picture 3"/>
          <p:cNvPicPr>
            <a:picLocks noChangeAspect="1"/>
          </p:cNvPicPr>
          <p:nvPr/>
        </p:nvPicPr>
        <p:blipFill>
          <a:blip r:embed="rId2"/>
          <a:stretch>
            <a:fillRect/>
          </a:stretch>
        </p:blipFill>
        <p:spPr>
          <a:xfrm>
            <a:off x="2115668" y="953536"/>
            <a:ext cx="6463553" cy="4366917"/>
          </a:xfrm>
          <a:prstGeom prst="rect">
            <a:avLst/>
          </a:prstGeom>
        </p:spPr>
      </p:pic>
      <p:sp>
        <p:nvSpPr>
          <p:cNvPr id="5" name="Rectangle 4"/>
          <p:cNvSpPr/>
          <p:nvPr/>
        </p:nvSpPr>
        <p:spPr>
          <a:xfrm>
            <a:off x="3361764" y="2590148"/>
            <a:ext cx="2061882" cy="295835"/>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p:cNvSpPr/>
          <p:nvPr/>
        </p:nvSpPr>
        <p:spPr>
          <a:xfrm>
            <a:off x="3083859" y="3015971"/>
            <a:ext cx="833718" cy="641628"/>
          </a:xfrm>
          <a:prstGeom prst="rect">
            <a:avLst/>
          </a:prstGeom>
          <a:no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9" name="Title 1"/>
          <p:cNvSpPr txBox="1">
            <a:spLocks/>
          </p:cNvSpPr>
          <p:nvPr/>
        </p:nvSpPr>
        <p:spPr>
          <a:xfrm>
            <a:off x="195471" y="111388"/>
            <a:ext cx="8250902" cy="501001"/>
          </a:xfrm>
          <a:prstGeom prst="rect">
            <a:avLst/>
          </a:prstGeom>
          <a:ln w="12700">
            <a:miter lim="400000"/>
          </a:ln>
          <a:extLst>
            <a:ext uri="{C572A759-6A51-4108-AA02-DFA0A04FC94B}">
              <ma14:wrappingTextBoxFlag xmlns:ma14="http://schemas.microsoft.com/office/mac/drawingml/2011/main" val="1"/>
            </a:ext>
          </a:extLst>
        </p:spPr>
        <p:txBody>
          <a:bodyPr lIns="64324" tIns="64324" rIns="64324" bIns="64324">
            <a:normAutofit/>
          </a:bodyPr>
          <a:lstStyle>
            <a:lvl1pPr marL="0" marR="0" indent="0" algn="l" defTabSz="914400" rtl="0" latinLnBrk="0">
              <a:lnSpc>
                <a:spcPct val="92592"/>
              </a:lnSpc>
              <a:spcBef>
                <a:spcPts val="0"/>
              </a:spcBef>
              <a:spcAft>
                <a:spcPts val="0"/>
              </a:spcAft>
              <a:buClrTx/>
              <a:buSzTx/>
              <a:buFontTx/>
              <a:buNone/>
              <a:tabLst/>
              <a:defRPr sz="2500" b="1" i="0" u="none" strike="noStrike" cap="none" spc="0" baseline="0">
                <a:ln>
                  <a:noFill/>
                </a:ln>
                <a:solidFill>
                  <a:srgbClr val="000000"/>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a:lstStyle>
          <a:p>
            <a:pPr hangingPunct="1"/>
            <a:r>
              <a:rPr lang="en-US" smtClean="0"/>
              <a:t>Python Exercises</a:t>
            </a:r>
            <a:endParaRPr lang="en-US" dirty="0"/>
          </a:p>
        </p:txBody>
      </p:sp>
      <p:sp>
        <p:nvSpPr>
          <p:cNvPr id="8" name="TextBox 7"/>
          <p:cNvSpPr txBox="1"/>
          <p:nvPr/>
        </p:nvSpPr>
        <p:spPr>
          <a:xfrm>
            <a:off x="4193456" y="540525"/>
            <a:ext cx="22900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hlinkClick r:id="rId3"/>
              </a:rPr>
              <a:t>http://</a:t>
            </a:r>
            <a:r>
              <a:rPr lang="en-US" dirty="0" smtClean="0">
                <a:hlinkClick r:id="rId3"/>
              </a:rPr>
              <a:t>paulgoodall.tech:8000</a:t>
            </a:r>
            <a:endParaRPr lang="en-US" dirty="0"/>
          </a:p>
        </p:txBody>
      </p:sp>
      <p:sp>
        <p:nvSpPr>
          <p:cNvPr id="10" name="TextBox 9"/>
          <p:cNvSpPr txBox="1"/>
          <p:nvPr/>
        </p:nvSpPr>
        <p:spPr>
          <a:xfrm>
            <a:off x="528919" y="545947"/>
            <a:ext cx="37044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charset="0"/>
              <a:buChar char="•"/>
              <a:tabLst/>
            </a:pPr>
            <a:r>
              <a:rPr kumimoji="0" lang="en-US" sz="1400" b="0" i="0" u="none" strike="noStrike" cap="none" spc="0" normalizeH="0" baseline="0" dirty="0" smtClean="0">
                <a:ln>
                  <a:noFill/>
                </a:ln>
                <a:solidFill>
                  <a:srgbClr val="000000"/>
                </a:solidFill>
                <a:effectLst/>
                <a:uFillTx/>
                <a:latin typeface="Arial"/>
                <a:ea typeface="Arial"/>
                <a:cs typeface="Arial"/>
                <a:sym typeface="Arial"/>
              </a:rPr>
              <a:t>Navigate to</a:t>
            </a:r>
            <a:r>
              <a:rPr kumimoji="0" lang="en-US" sz="1400" b="0" i="0" u="none" strike="noStrike" cap="none" spc="0" normalizeH="0" dirty="0" smtClean="0">
                <a:ln>
                  <a:noFill/>
                </a:ln>
                <a:solidFill>
                  <a:srgbClr val="000000"/>
                </a:solidFill>
                <a:effectLst/>
                <a:uFillTx/>
                <a:latin typeface="Arial"/>
                <a:ea typeface="Arial"/>
                <a:cs typeface="Arial"/>
                <a:sym typeface="Arial"/>
              </a:rPr>
              <a:t> the class Python </a:t>
            </a:r>
            <a:r>
              <a:rPr kumimoji="0" lang="en-US" sz="1400" b="0" i="0" u="none" strike="noStrike" cap="none" spc="0" normalizeH="0" dirty="0" err="1" smtClean="0">
                <a:ln>
                  <a:noFill/>
                </a:ln>
                <a:solidFill>
                  <a:srgbClr val="000000"/>
                </a:solidFill>
                <a:effectLst/>
                <a:uFillTx/>
                <a:latin typeface="Arial"/>
                <a:ea typeface="Arial"/>
                <a:cs typeface="Arial"/>
                <a:sym typeface="Arial"/>
              </a:rPr>
              <a:t>Jupyter</a:t>
            </a:r>
            <a:r>
              <a:rPr kumimoji="0" lang="en-US" sz="1400" b="0" i="0" u="none" strike="noStrike" cap="none" spc="0" normalizeH="0" dirty="0" smtClean="0">
                <a:ln>
                  <a:noFill/>
                </a:ln>
                <a:solidFill>
                  <a:srgbClr val="000000"/>
                </a:solidFill>
                <a:effectLst/>
                <a:uFillTx/>
                <a:latin typeface="Arial"/>
                <a:ea typeface="Arial"/>
                <a:cs typeface="Arial"/>
                <a:sym typeface="Arial"/>
              </a:rPr>
              <a:t> Hub:</a:t>
            </a:r>
          </a:p>
        </p:txBody>
      </p:sp>
      <p:sp>
        <p:nvSpPr>
          <p:cNvPr id="11" name="Rectangle 10"/>
          <p:cNvSpPr/>
          <p:nvPr/>
        </p:nvSpPr>
        <p:spPr>
          <a:xfrm>
            <a:off x="195471" y="2578206"/>
            <a:ext cx="2154757" cy="307777"/>
          </a:xfrm>
          <a:prstGeom prst="rect">
            <a:avLst/>
          </a:prstGeom>
        </p:spPr>
        <p:txBody>
          <a:bodyPr wrap="none">
            <a:spAutoFit/>
          </a:bodyPr>
          <a:lstStyle/>
          <a:p>
            <a:r>
              <a:rPr lang="en-US" dirty="0" smtClean="0"/>
              <a:t>Navigate to </a:t>
            </a:r>
            <a:r>
              <a:rPr lang="en-US" smtClean="0"/>
              <a:t>this directory</a:t>
            </a:r>
            <a:endParaRPr lang="en-US"/>
          </a:p>
        </p:txBody>
      </p:sp>
      <p:sp>
        <p:nvSpPr>
          <p:cNvPr id="12" name="Rectangle 11"/>
          <p:cNvSpPr/>
          <p:nvPr/>
        </p:nvSpPr>
        <p:spPr>
          <a:xfrm>
            <a:off x="780163" y="3182896"/>
            <a:ext cx="1459054" cy="307777"/>
          </a:xfrm>
          <a:prstGeom prst="rect">
            <a:avLst/>
          </a:prstGeom>
        </p:spPr>
        <p:txBody>
          <a:bodyPr wrap="none">
            <a:spAutoFit/>
          </a:bodyPr>
          <a:lstStyle/>
          <a:p>
            <a:r>
              <a:rPr lang="en-US" dirty="0" smtClean="0"/>
              <a:t>Do Lab2- Go! </a:t>
            </a:r>
            <a:r>
              <a:rPr lang="en-US" dirty="0" smtClean="0">
                <a:sym typeface="Wingdings"/>
              </a:rPr>
              <a:t></a:t>
            </a:r>
            <a:endParaRPr lang="en-US" dirty="0"/>
          </a:p>
        </p:txBody>
      </p:sp>
      <p:sp>
        <p:nvSpPr>
          <p:cNvPr id="13" name="Right Arrow 12"/>
          <p:cNvSpPr/>
          <p:nvPr/>
        </p:nvSpPr>
        <p:spPr>
          <a:xfrm>
            <a:off x="2277036" y="2572218"/>
            <a:ext cx="995083" cy="295835"/>
          </a:xfrm>
          <a:prstGeom prst="rightArrow">
            <a:avLst/>
          </a:prstGeom>
          <a:solidFill>
            <a:srgbClr val="FF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15" name="Right Arrow 14"/>
          <p:cNvSpPr/>
          <p:nvPr/>
        </p:nvSpPr>
        <p:spPr>
          <a:xfrm>
            <a:off x="2286002" y="3155444"/>
            <a:ext cx="744070" cy="295835"/>
          </a:xfrm>
          <a:prstGeom prst="rightArrow">
            <a:avLst/>
          </a:prstGeom>
          <a:solidFill>
            <a:srgbClr val="FFC000"/>
          </a:solid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82349132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652" name="Shape 597"/>
          <p:cNvSpPr txBox="1">
            <a:spLocks noGrp="1"/>
          </p:cNvSpPr>
          <p:nvPr>
            <p:ph type="title"/>
          </p:nvPr>
        </p:nvSpPr>
        <p:spPr>
          <a:xfrm>
            <a:off x="311699" y="1658324"/>
            <a:ext cx="8520602" cy="1894202"/>
          </a:xfrm>
          <a:prstGeom prst="rect">
            <a:avLst/>
          </a:prstGeom>
        </p:spPr>
        <p:txBody>
          <a:bodyPr/>
          <a:lstStyle/>
          <a:p>
            <a:pPr>
              <a:defRPr b="1">
                <a:latin typeface="Proxima Nova"/>
                <a:ea typeface="Proxima Nova"/>
                <a:cs typeface="Proxima Nova"/>
                <a:sym typeface="Proxima Nova"/>
              </a:defRPr>
            </a:pPr>
            <a:r>
              <a:t>Data Science Workflow</a:t>
            </a:r>
            <a:br/>
            <a:r>
              <a:t>Step 2: </a:t>
            </a:r>
          </a:p>
          <a:p>
            <a:pPr>
              <a:defRPr b="1">
                <a:latin typeface="Proxima Nova"/>
                <a:ea typeface="Proxima Nova"/>
                <a:cs typeface="Proxima Nova"/>
                <a:sym typeface="Proxima Nova"/>
              </a:defRPr>
            </a:pPr>
            <a:r>
              <a:t>Acquire the Data</a:t>
            </a:r>
          </a:p>
        </p:txBody>
      </p:sp>
      <p:pic>
        <p:nvPicPr>
          <p:cNvPr id="653" name="Shape 598" descr="Shape 598"/>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54" name="Shape 599"/>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04"/>
          <p:cNvSpPr txBox="1">
            <a:spLocks noGrp="1"/>
          </p:cNvSpPr>
          <p:nvPr>
            <p:ph type="title" idx="4294967295"/>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Data Sources</a:t>
            </a:r>
          </a:p>
        </p:txBody>
      </p:sp>
      <p:sp>
        <p:nvSpPr>
          <p:cNvPr id="657" name="Shape 605"/>
          <p:cNvSpPr txBox="1">
            <a:spLocks noGrp="1"/>
          </p:cNvSpPr>
          <p:nvPr>
            <p:ph type="body" sz="half" idx="4294967295"/>
          </p:nvPr>
        </p:nvSpPr>
        <p:spPr>
          <a:xfrm>
            <a:off x="320274" y="1021049"/>
            <a:ext cx="3909002" cy="3642302"/>
          </a:xfrm>
          <a:prstGeom prst="rect">
            <a:avLst/>
          </a:prstGeom>
        </p:spPr>
        <p:txBody>
          <a:bodyPr/>
          <a:lstStyle/>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databases </a:t>
            </a:r>
            <a:r>
              <a:rPr sz="671"/>
              <a:t>(SQL, JSON, etc.)</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electronic files </a:t>
            </a:r>
            <a:r>
              <a:rPr sz="671"/>
              <a:t>(CSV, TXT, XML, JSON)</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Web pages </a:t>
            </a:r>
            <a:r>
              <a:rPr sz="671"/>
              <a:t>(HTML, XML, Google Analytics)</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surveys</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published datasets</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social media </a:t>
            </a:r>
            <a:r>
              <a:rPr sz="671"/>
              <a:t>(TXT, JSON)</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documents </a:t>
            </a:r>
            <a:r>
              <a:rPr sz="671"/>
              <a:t>(PDF, JPEG, etc.)</a:t>
            </a:r>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measurements</a:t>
            </a:r>
          </a:p>
          <a:p>
            <a:pPr marL="557784" lvl="1" indent="-201422" defTabSz="557784">
              <a:lnSpc>
                <a:spcPct val="100000"/>
              </a:lnSpc>
              <a:spcBef>
                <a:spcPts val="900"/>
              </a:spcBef>
              <a:buClr>
                <a:srgbClr val="000000"/>
              </a:buClr>
              <a:buFont typeface="Helvetica"/>
              <a:defRPr sz="976">
                <a:solidFill>
                  <a:srgbClr val="000000"/>
                </a:solidFill>
                <a:latin typeface="Proxima Nova"/>
                <a:ea typeface="Proxima Nova"/>
                <a:cs typeface="Proxima Nova"/>
                <a:sym typeface="Proxima Nova"/>
              </a:defRPr>
            </a:pPr>
            <a:r>
              <a:t>experiments, QA</a:t>
            </a:r>
            <a:endParaRPr sz="854"/>
          </a:p>
          <a:p>
            <a:pPr marL="278892" indent="-216915" defTabSz="557784">
              <a:lnSpc>
                <a:spcPct val="100000"/>
              </a:lnSpc>
              <a:spcBef>
                <a:spcPts val="900"/>
              </a:spcBef>
              <a:buClr>
                <a:srgbClr val="000000"/>
              </a:buClr>
              <a:buFont typeface="Helvetica"/>
              <a:defRPr sz="1220">
                <a:solidFill>
                  <a:srgbClr val="000000"/>
                </a:solidFill>
                <a:latin typeface="Proxima Nova"/>
                <a:ea typeface="Proxima Nova"/>
                <a:cs typeface="Proxima Nova"/>
                <a:sym typeface="Proxima Nova"/>
              </a:defRPr>
            </a:pPr>
            <a:r>
              <a:t>devices &amp; monitors </a:t>
            </a:r>
            <a:r>
              <a:rPr sz="671"/>
              <a:t>(ASCII, binary)</a:t>
            </a:r>
          </a:p>
          <a:p>
            <a:pPr marL="557784" lvl="1" indent="-201422" defTabSz="557784">
              <a:lnSpc>
                <a:spcPct val="100000"/>
              </a:lnSpc>
              <a:spcBef>
                <a:spcPts val="900"/>
              </a:spcBef>
              <a:buClr>
                <a:srgbClr val="000000"/>
              </a:buClr>
              <a:buFont typeface="Helvetica"/>
              <a:defRPr sz="976">
                <a:solidFill>
                  <a:srgbClr val="000000"/>
                </a:solidFill>
                <a:latin typeface="Proxima Nova"/>
                <a:ea typeface="Proxima Nova"/>
                <a:cs typeface="Proxima Nova"/>
                <a:sym typeface="Proxima Nova"/>
              </a:defRPr>
            </a:pPr>
            <a:r>
              <a:t>sensors, meters, loggers</a:t>
            </a:r>
            <a:endParaRPr sz="854"/>
          </a:p>
          <a:p>
            <a:pPr marL="557784" lvl="1" indent="-201422" defTabSz="557784">
              <a:lnSpc>
                <a:spcPct val="100000"/>
              </a:lnSpc>
              <a:spcBef>
                <a:spcPts val="900"/>
              </a:spcBef>
              <a:buClr>
                <a:srgbClr val="000000"/>
              </a:buClr>
              <a:buFont typeface="Helvetica"/>
              <a:defRPr sz="976">
                <a:solidFill>
                  <a:srgbClr val="000000"/>
                </a:solidFill>
                <a:latin typeface="Proxima Nova"/>
                <a:ea typeface="Proxima Nova"/>
                <a:cs typeface="Proxima Nova"/>
                <a:sym typeface="Proxima Nova"/>
              </a:defRPr>
            </a:pPr>
            <a:r>
              <a:t>trackers, wearables</a:t>
            </a:r>
          </a:p>
        </p:txBody>
      </p:sp>
      <p:pic>
        <p:nvPicPr>
          <p:cNvPr id="658" name="Shape 606" descr="Shape 606"/>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59" name="Shape 607"/>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pic>
        <p:nvPicPr>
          <p:cNvPr id="660" name="Shape 608" descr="Shape 608"/>
          <p:cNvPicPr>
            <a:picLocks noChangeAspect="1"/>
          </p:cNvPicPr>
          <p:nvPr/>
        </p:nvPicPr>
        <p:blipFill>
          <a:blip r:embed="rId3">
            <a:extLst/>
          </a:blip>
          <a:stretch>
            <a:fillRect/>
          </a:stretch>
        </p:blipFill>
        <p:spPr>
          <a:xfrm>
            <a:off x="6536900" y="2628125"/>
            <a:ext cx="1955350" cy="1261526"/>
          </a:xfrm>
          <a:prstGeom prst="rect">
            <a:avLst/>
          </a:prstGeom>
          <a:ln w="12700">
            <a:miter lim="400000"/>
          </a:ln>
        </p:spPr>
      </p:pic>
      <p:pic>
        <p:nvPicPr>
          <p:cNvPr id="661" name="Shape 609" descr="Shape 609"/>
          <p:cNvPicPr>
            <a:picLocks noChangeAspect="1"/>
          </p:cNvPicPr>
          <p:nvPr/>
        </p:nvPicPr>
        <p:blipFill>
          <a:blip r:embed="rId4">
            <a:extLst/>
          </a:blip>
          <a:stretch>
            <a:fillRect/>
          </a:stretch>
        </p:blipFill>
        <p:spPr>
          <a:xfrm>
            <a:off x="6366323" y="790036"/>
            <a:ext cx="2438400" cy="1418254"/>
          </a:xfrm>
          <a:prstGeom prst="rect">
            <a:avLst/>
          </a:prstGeom>
          <a:ln w="12700">
            <a:miter lim="400000"/>
          </a:ln>
        </p:spPr>
      </p:pic>
      <p:pic>
        <p:nvPicPr>
          <p:cNvPr id="662" name="Shape 610" descr="Shape 610"/>
          <p:cNvPicPr>
            <a:picLocks noChangeAspect="1"/>
          </p:cNvPicPr>
          <p:nvPr/>
        </p:nvPicPr>
        <p:blipFill>
          <a:blip r:embed="rId5">
            <a:extLst/>
          </a:blip>
          <a:stretch>
            <a:fillRect/>
          </a:stretch>
        </p:blipFill>
        <p:spPr>
          <a:xfrm>
            <a:off x="4329074" y="2992756"/>
            <a:ext cx="1813451" cy="1360093"/>
          </a:xfrm>
          <a:prstGeom prst="rect">
            <a:avLst/>
          </a:prstGeom>
          <a:ln w="12700">
            <a:miter lim="400000"/>
          </a:ln>
        </p:spPr>
      </p:pic>
      <p:pic>
        <p:nvPicPr>
          <p:cNvPr id="663" name="Shape 611" descr="Shape 611"/>
          <p:cNvPicPr>
            <a:picLocks noChangeAspect="1"/>
          </p:cNvPicPr>
          <p:nvPr/>
        </p:nvPicPr>
        <p:blipFill>
          <a:blip r:embed="rId6">
            <a:extLst/>
          </a:blip>
          <a:stretch>
            <a:fillRect/>
          </a:stretch>
        </p:blipFill>
        <p:spPr>
          <a:xfrm>
            <a:off x="4229148" y="1209862"/>
            <a:ext cx="1887751" cy="141825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277"/>
          <p:cNvSpPr txBox="1">
            <a:spLocks noGrp="1"/>
          </p:cNvSpPr>
          <p:nvPr>
            <p:ph type="title" idx="4294967295"/>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Learning Objectives</a:t>
            </a:r>
          </a:p>
        </p:txBody>
      </p:sp>
      <p:sp>
        <p:nvSpPr>
          <p:cNvPr id="478" name="Shape 278"/>
          <p:cNvSpPr txBox="1">
            <a:spLocks noGrp="1"/>
          </p:cNvSpPr>
          <p:nvPr>
            <p:ph type="body" idx="4294967295"/>
          </p:nvPr>
        </p:nvSpPr>
        <p:spPr>
          <a:xfrm>
            <a:off x="320275" y="1083925"/>
            <a:ext cx="8362199" cy="3085801"/>
          </a:xfrm>
          <a:prstGeom prst="rect">
            <a:avLst/>
          </a:prstGeom>
        </p:spPr>
        <p:txBody>
          <a:bodyPr/>
          <a:lstStyle/>
          <a:p>
            <a:pPr>
              <a:lnSpc>
                <a:spcPct val="100000"/>
              </a:lnSpc>
              <a:spcBef>
                <a:spcPts val="1000"/>
              </a:spcBef>
              <a:buSzTx/>
              <a:buNone/>
              <a:defRPr sz="2400" b="1" i="1">
                <a:solidFill>
                  <a:srgbClr val="000000"/>
                </a:solidFill>
                <a:latin typeface="Proxima Nova"/>
                <a:ea typeface="Proxima Nova"/>
                <a:cs typeface="Proxima Nova"/>
                <a:sym typeface="Proxima Nova"/>
              </a:defRPr>
            </a:pPr>
            <a:r>
              <a:rPr dirty="0"/>
              <a:t>By the end of this lesson you should be able to ...</a:t>
            </a:r>
          </a:p>
          <a:p>
            <a:pPr marL="457200" indent="-228600">
              <a:lnSpc>
                <a:spcPct val="100000"/>
              </a:lnSpc>
              <a:spcBef>
                <a:spcPts val="1000"/>
              </a:spcBef>
              <a:buClr>
                <a:srgbClr val="000000"/>
              </a:buClr>
              <a:buFont typeface="Helvetica"/>
              <a:defRPr>
                <a:solidFill>
                  <a:srgbClr val="000000"/>
                </a:solidFill>
                <a:latin typeface="Proxima Nova"/>
                <a:ea typeface="Proxima Nova"/>
                <a:cs typeface="Proxima Nova"/>
                <a:sym typeface="Proxima Nova"/>
              </a:defRPr>
            </a:pPr>
            <a:r>
              <a:rPr dirty="0"/>
              <a:t>Describe what data scientists create and how we get started on a problem</a:t>
            </a:r>
          </a:p>
          <a:p>
            <a:pPr marL="457200" indent="-228600">
              <a:lnSpc>
                <a:spcPct val="100000"/>
              </a:lnSpc>
              <a:spcBef>
                <a:spcPts val="1000"/>
              </a:spcBef>
              <a:buClr>
                <a:srgbClr val="000000"/>
              </a:buClr>
              <a:buFont typeface="Helvetica"/>
              <a:defRPr>
                <a:solidFill>
                  <a:srgbClr val="000000"/>
                </a:solidFill>
                <a:latin typeface="Proxima Nova"/>
                <a:ea typeface="Proxima Nova"/>
                <a:cs typeface="Proxima Nova"/>
                <a:sym typeface="Proxima Nova"/>
              </a:defRPr>
            </a:pPr>
            <a:r>
              <a:rPr dirty="0"/>
              <a:t>Use the SMART scheme for formulating the objectives of a data science problem</a:t>
            </a:r>
          </a:p>
          <a:p>
            <a:pPr marL="457200" indent="-228600">
              <a:lnSpc>
                <a:spcPct val="100000"/>
              </a:lnSpc>
              <a:spcBef>
                <a:spcPts val="1000"/>
              </a:spcBef>
              <a:buClr>
                <a:srgbClr val="000000"/>
              </a:buClr>
              <a:buFont typeface="Helvetica"/>
              <a:defRPr>
                <a:solidFill>
                  <a:srgbClr val="000000"/>
                </a:solidFill>
                <a:latin typeface="Proxima Nova"/>
                <a:ea typeface="Proxima Nova"/>
                <a:cs typeface="Proxima Nova"/>
                <a:sym typeface="Proxima Nova"/>
              </a:defRPr>
            </a:pPr>
            <a:r>
              <a:rPr dirty="0"/>
              <a:t>Describe the forms that data can take and where it may come from</a:t>
            </a:r>
          </a:p>
          <a:p>
            <a:pPr marL="457200" indent="-228600">
              <a:lnSpc>
                <a:spcPct val="100000"/>
              </a:lnSpc>
              <a:spcBef>
                <a:spcPts val="1000"/>
              </a:spcBef>
              <a:buClr>
                <a:srgbClr val="000000"/>
              </a:buClr>
              <a:buFont typeface="Helvetica"/>
              <a:defRPr>
                <a:solidFill>
                  <a:srgbClr val="000000"/>
                </a:solidFill>
                <a:latin typeface="Proxima Nova"/>
                <a:ea typeface="Proxima Nova"/>
                <a:cs typeface="Proxima Nova"/>
                <a:sym typeface="Proxima Nova"/>
              </a:defRPr>
            </a:pPr>
            <a:r>
              <a:rPr dirty="0"/>
              <a:t>Use an iPython Notebook to manipulate a dataset</a:t>
            </a:r>
          </a:p>
          <a:p>
            <a:pPr marL="457200" indent="-228600">
              <a:lnSpc>
                <a:spcPct val="100000"/>
              </a:lnSpc>
              <a:spcBef>
                <a:spcPts val="1000"/>
              </a:spcBef>
              <a:buClr>
                <a:srgbClr val="000000"/>
              </a:buClr>
              <a:buFont typeface="Helvetica"/>
              <a:defRPr>
                <a:solidFill>
                  <a:srgbClr val="000000"/>
                </a:solidFill>
                <a:latin typeface="Proxima Nova"/>
                <a:ea typeface="Proxima Nova"/>
                <a:cs typeface="Proxima Nova"/>
                <a:sym typeface="Proxima Nova"/>
              </a:defRPr>
            </a:pPr>
            <a:r>
              <a:rPr dirty="0"/>
              <a:t>Use Git to keep your local repo in sync with the course repo</a:t>
            </a:r>
          </a:p>
        </p:txBody>
      </p:sp>
      <p:pic>
        <p:nvPicPr>
          <p:cNvPr id="479" name="Shape 279" descr="Shape 279"/>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480" name="Shape 280"/>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16"/>
          <p:cNvSpPr txBox="1">
            <a:spLocks noGrp="1"/>
          </p:cNvSpPr>
          <p:nvPr>
            <p:ph type="title"/>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Data Temporality</a:t>
            </a:r>
          </a:p>
        </p:txBody>
      </p:sp>
      <p:sp>
        <p:nvSpPr>
          <p:cNvPr id="666" name="Shape 617"/>
          <p:cNvSpPr txBox="1">
            <a:spLocks noGrp="1"/>
          </p:cNvSpPr>
          <p:nvPr>
            <p:ph type="body" idx="1"/>
          </p:nvPr>
        </p:nvSpPr>
        <p:spPr>
          <a:xfrm>
            <a:off x="320275" y="944849"/>
            <a:ext cx="8362199" cy="3466802"/>
          </a:xfrm>
          <a:prstGeom prst="rect">
            <a:avLst/>
          </a:prstGeom>
        </p:spPr>
        <p:txBody>
          <a:bodyPr>
            <a:normAutofit lnSpcReduction="10000"/>
          </a:bodyPr>
          <a:lstStyle/>
          <a:p>
            <a:pPr>
              <a:spcBef>
                <a:spcPts val="800"/>
              </a:spcBef>
              <a:defRPr sz="2000" b="1">
                <a:solidFill>
                  <a:srgbClr val="000000"/>
                </a:solidFill>
                <a:latin typeface="Proxima Nova"/>
                <a:ea typeface="Proxima Nova"/>
                <a:cs typeface="Proxima Nova"/>
                <a:sym typeface="Proxima Nova"/>
              </a:defRPr>
            </a:pPr>
            <a:r>
              <a:t>Cross-sectional (‘static’)</a:t>
            </a:r>
          </a:p>
          <a:p>
            <a:pPr marL="457200" indent="-228600">
              <a:buClr>
                <a:srgbClr val="000000"/>
              </a:buClr>
              <a:buSzPct val="100000"/>
              <a:buFont typeface="Helvetica"/>
              <a:buChar char="●"/>
              <a:defRPr>
                <a:solidFill>
                  <a:srgbClr val="000000"/>
                </a:solidFill>
                <a:latin typeface="Proxima Nova"/>
                <a:ea typeface="Proxima Nova"/>
                <a:cs typeface="Proxima Nova"/>
                <a:sym typeface="Proxima Nova"/>
              </a:defRPr>
            </a:pPr>
            <a:r>
              <a:t>treated as a snapshot in time</a:t>
            </a:r>
          </a:p>
          <a:p>
            <a:pPr marL="457200" indent="-228600">
              <a:buClr>
                <a:srgbClr val="000000"/>
              </a:buClr>
              <a:buSzPct val="100000"/>
              <a:buFont typeface="Helvetica"/>
              <a:buChar char="●"/>
              <a:defRPr>
                <a:solidFill>
                  <a:srgbClr val="000000"/>
                </a:solidFill>
                <a:latin typeface="Proxima Nova"/>
                <a:ea typeface="Proxima Nova"/>
                <a:cs typeface="Proxima Nova"/>
                <a:sym typeface="Proxima Nova"/>
              </a:defRPr>
            </a:pPr>
            <a:r>
              <a:t>causality is simultaneous </a:t>
            </a:r>
          </a:p>
          <a:p>
            <a:pPr>
              <a:spcBef>
                <a:spcPts val="800"/>
              </a:spcBef>
              <a:defRPr sz="2000" b="1">
                <a:solidFill>
                  <a:srgbClr val="000000"/>
                </a:solidFill>
                <a:latin typeface="Proxima Nova"/>
                <a:ea typeface="Proxima Nova"/>
                <a:cs typeface="Proxima Nova"/>
                <a:sym typeface="Proxima Nova"/>
              </a:defRPr>
            </a:pPr>
            <a:r>
              <a:t>Longitudinal (‘time series’) </a:t>
            </a:r>
            <a:r>
              <a:rPr i="1">
                <a:solidFill>
                  <a:schemeClr val="accent5">
                    <a:lumOff val="-6549"/>
                  </a:schemeClr>
                </a:solidFill>
              </a:rPr>
              <a:t>Yearly vs Monthly</a:t>
            </a:r>
          </a:p>
          <a:p>
            <a:pPr marL="457200" indent="-228600">
              <a:buClr>
                <a:srgbClr val="000000"/>
              </a:buClr>
              <a:buSzPct val="100000"/>
              <a:buFont typeface="Helvetica"/>
              <a:buChar char="●"/>
              <a:defRPr>
                <a:solidFill>
                  <a:srgbClr val="000000"/>
                </a:solidFill>
                <a:latin typeface="Proxima Nova"/>
                <a:ea typeface="Proxima Nova"/>
                <a:cs typeface="Proxima Nova"/>
                <a:sym typeface="Proxima Nova"/>
              </a:defRPr>
            </a:pPr>
            <a:r>
              <a:t>treated as a series of snapshots with a temporal or serial dependence</a:t>
            </a:r>
          </a:p>
          <a:p>
            <a:pPr>
              <a:spcBef>
                <a:spcPts val="800"/>
              </a:spcBef>
              <a:defRPr sz="2000" b="1">
                <a:solidFill>
                  <a:srgbClr val="000000"/>
                </a:solidFill>
                <a:latin typeface="Proxima Nova"/>
                <a:ea typeface="Proxima Nova"/>
                <a:cs typeface="Proxima Nova"/>
                <a:sym typeface="Proxima Nova"/>
              </a:defRPr>
            </a:pPr>
            <a:r>
              <a:t>Dynamic (‘streaming’)</a:t>
            </a:r>
          </a:p>
          <a:p>
            <a:pPr marL="457200" indent="-228600">
              <a:spcBef>
                <a:spcPts val="2400"/>
              </a:spcBef>
              <a:buClr>
                <a:srgbClr val="000000"/>
              </a:buClr>
              <a:buSzPct val="100000"/>
              <a:buFont typeface="Helvetica"/>
              <a:buChar char="●"/>
              <a:defRPr>
                <a:solidFill>
                  <a:srgbClr val="000000"/>
                </a:solidFill>
                <a:latin typeface="Proxima Nova"/>
                <a:ea typeface="Proxima Nova"/>
                <a:cs typeface="Proxima Nova"/>
                <a:sym typeface="Proxima Nova"/>
              </a:defRPr>
            </a:pPr>
            <a:r>
              <a:t>continuously accumulated or refreshed</a:t>
            </a:r>
          </a:p>
        </p:txBody>
      </p:sp>
      <p:pic>
        <p:nvPicPr>
          <p:cNvPr id="667" name="Shape 618" descr="Shape 618"/>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68" name="Shape 619"/>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Shape 624"/>
          <p:cNvSpPr txBox="1">
            <a:spLocks noGrp="1"/>
          </p:cNvSpPr>
          <p:nvPr>
            <p:ph type="title"/>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Dataset Characteristics</a:t>
            </a:r>
          </a:p>
        </p:txBody>
      </p:sp>
      <p:sp>
        <p:nvSpPr>
          <p:cNvPr id="671" name="Shape 625"/>
          <p:cNvSpPr txBox="1">
            <a:spLocks noGrp="1"/>
          </p:cNvSpPr>
          <p:nvPr>
            <p:ph type="body" idx="1"/>
          </p:nvPr>
        </p:nvSpPr>
        <p:spPr>
          <a:xfrm>
            <a:off x="320275" y="716851"/>
            <a:ext cx="8362199" cy="3677701"/>
          </a:xfrm>
          <a:prstGeom prst="rect">
            <a:avLst/>
          </a:prstGeom>
        </p:spPr>
        <p:txBody>
          <a:bodyPr>
            <a:noAutofit/>
          </a:bodyPr>
          <a:lstStyle/>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size</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completeness</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bias</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accuracy, precision</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periodicity</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stationarity</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variance, heteroskedasticity</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correlated variables</a:t>
            </a:r>
          </a:p>
          <a:p>
            <a:pPr marL="548640" lvl="1" indent="-137160" defTabSz="548640">
              <a:spcBef>
                <a:spcPts val="900"/>
              </a:spcBef>
              <a:buClr>
                <a:srgbClr val="000000"/>
              </a:buClr>
              <a:buSzPct val="100000"/>
              <a:buFont typeface="Helvetica"/>
              <a:buChar char="○"/>
              <a:defRPr sz="840">
                <a:solidFill>
                  <a:srgbClr val="000000"/>
                </a:solidFill>
                <a:latin typeface="Proxima Nova"/>
                <a:ea typeface="Proxima Nova"/>
                <a:cs typeface="Proxima Nova"/>
                <a:sym typeface="Proxima Nova"/>
              </a:defRPr>
            </a:pPr>
            <a:r>
              <a:rPr sz="1050" dirty="0"/>
              <a:t>causation or covariation</a:t>
            </a:r>
          </a:p>
          <a:p>
            <a:pPr marL="274320" indent="-137160" defTabSz="548640">
              <a:spcBef>
                <a:spcPts val="900"/>
              </a:spcBef>
              <a:buClr>
                <a:srgbClr val="000000"/>
              </a:buClr>
              <a:buSzPct val="100000"/>
              <a:buFont typeface="Helvetica"/>
              <a:buChar char="●"/>
              <a:defRPr sz="1080">
                <a:solidFill>
                  <a:srgbClr val="000000"/>
                </a:solidFill>
                <a:latin typeface="Proxima Nova"/>
                <a:ea typeface="Proxima Nova"/>
                <a:cs typeface="Proxima Nova"/>
                <a:sym typeface="Proxima Nova"/>
              </a:defRPr>
            </a:pPr>
            <a:r>
              <a:rPr sz="1400" dirty="0"/>
              <a:t>correlated samples</a:t>
            </a:r>
          </a:p>
          <a:p>
            <a:pPr marL="548640" lvl="1" indent="-137160" defTabSz="548640">
              <a:spcBef>
                <a:spcPts val="900"/>
              </a:spcBef>
              <a:buClr>
                <a:srgbClr val="000000"/>
              </a:buClr>
              <a:buSzPct val="100000"/>
              <a:buFont typeface="Helvetica"/>
              <a:buChar char="○"/>
              <a:defRPr sz="840">
                <a:solidFill>
                  <a:srgbClr val="000000"/>
                </a:solidFill>
                <a:latin typeface="Proxima Nova"/>
                <a:ea typeface="Proxima Nova"/>
                <a:cs typeface="Proxima Nova"/>
                <a:sym typeface="Proxima Nova"/>
              </a:defRPr>
            </a:pPr>
            <a:r>
              <a:rPr sz="1050" dirty="0"/>
              <a:t>time series / Markov series</a:t>
            </a:r>
          </a:p>
          <a:p>
            <a:pPr marL="548640" lvl="1" indent="-137160" defTabSz="548640">
              <a:spcBef>
                <a:spcPts val="900"/>
              </a:spcBef>
              <a:buClr>
                <a:srgbClr val="000000"/>
              </a:buClr>
              <a:buSzPct val="100000"/>
              <a:buFont typeface="Helvetica"/>
              <a:buChar char="○"/>
              <a:defRPr sz="840">
                <a:solidFill>
                  <a:srgbClr val="000000"/>
                </a:solidFill>
                <a:latin typeface="Proxima Nova"/>
                <a:ea typeface="Proxima Nova"/>
                <a:cs typeface="Proxima Nova"/>
                <a:sym typeface="Proxima Nova"/>
              </a:defRPr>
            </a:pPr>
            <a:r>
              <a:rPr sz="1050" dirty="0"/>
              <a:t>contaminated or prejudiced sampling</a:t>
            </a:r>
          </a:p>
        </p:txBody>
      </p:sp>
      <p:pic>
        <p:nvPicPr>
          <p:cNvPr id="672" name="Shape 626" descr="Shape 626"/>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73" name="Shape 627"/>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9F5E7">
            <a:alpha val="86920"/>
          </a:srgbClr>
        </a:solidFill>
        <a:effectLst/>
      </p:bgPr>
    </p:bg>
    <p:spTree>
      <p:nvGrpSpPr>
        <p:cNvPr id="1" name=""/>
        <p:cNvGrpSpPr/>
        <p:nvPr/>
      </p:nvGrpSpPr>
      <p:grpSpPr>
        <a:xfrm>
          <a:off x="0" y="0"/>
          <a:ext cx="0" cy="0"/>
          <a:chOff x="0" y="0"/>
          <a:chExt cx="0" cy="0"/>
        </a:xfrm>
      </p:grpSpPr>
      <p:sp>
        <p:nvSpPr>
          <p:cNvPr id="675" name="Shape 632"/>
          <p:cNvSpPr txBox="1">
            <a:spLocks noGrp="1"/>
          </p:cNvSpPr>
          <p:nvPr>
            <p:ph type="title"/>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The Null Hypothesis</a:t>
            </a:r>
          </a:p>
        </p:txBody>
      </p:sp>
      <p:sp>
        <p:nvSpPr>
          <p:cNvPr id="676" name="Shape 633"/>
          <p:cNvSpPr txBox="1">
            <a:spLocks noGrp="1"/>
          </p:cNvSpPr>
          <p:nvPr>
            <p:ph type="body" idx="1"/>
          </p:nvPr>
        </p:nvSpPr>
        <p:spPr>
          <a:xfrm>
            <a:off x="320275" y="944849"/>
            <a:ext cx="8362199" cy="3677701"/>
          </a:xfrm>
          <a:prstGeom prst="rect">
            <a:avLst/>
          </a:prstGeom>
        </p:spPr>
        <p:txBody>
          <a:bodyPr/>
          <a:lstStyle/>
          <a:p>
            <a:pPr defTabSz="859536">
              <a:spcBef>
                <a:spcPts val="1500"/>
              </a:spcBef>
              <a:defRPr sz="2256" b="1">
                <a:solidFill>
                  <a:srgbClr val="000000"/>
                </a:solidFill>
                <a:latin typeface="Proxima Nova"/>
                <a:ea typeface="Proxima Nova"/>
                <a:cs typeface="Proxima Nova"/>
                <a:sym typeface="Proxima Nova"/>
              </a:defRPr>
            </a:pPr>
            <a:r>
              <a:t>Practical example</a:t>
            </a:r>
            <a:r>
              <a:rPr sz="1692" b="0"/>
              <a:t> </a:t>
            </a:r>
          </a:p>
          <a:p>
            <a:pPr defTabSz="859536">
              <a:spcBef>
                <a:spcPts val="1500"/>
              </a:spcBef>
              <a:defRPr sz="1692">
                <a:solidFill>
                  <a:srgbClr val="000000"/>
                </a:solidFill>
                <a:latin typeface="Proxima Nova"/>
                <a:ea typeface="Proxima Nova"/>
                <a:cs typeface="Proxima Nova"/>
                <a:sym typeface="Proxima Nova"/>
              </a:defRPr>
            </a:pPr>
            <a:r>
              <a:t>Suppose we have a dataset comprised of patients’ responses to two different therapies: </a:t>
            </a:r>
          </a:p>
          <a:p>
            <a:pPr marL="429768" indent="-214884" defTabSz="859536">
              <a:spcBef>
                <a:spcPts val="1500"/>
              </a:spcBef>
              <a:buClr>
                <a:srgbClr val="000000"/>
              </a:buClr>
              <a:buSzPct val="100000"/>
              <a:buFont typeface="Helvetica"/>
              <a:buChar char="●"/>
              <a:defRPr sz="1692">
                <a:solidFill>
                  <a:srgbClr val="000000"/>
                </a:solidFill>
                <a:latin typeface="Proxima Nova"/>
                <a:ea typeface="Proxima Nova"/>
                <a:cs typeface="Proxima Nova"/>
                <a:sym typeface="Proxima Nova"/>
              </a:defRPr>
            </a:pPr>
            <a:r>
              <a:t>drug A (the old drug, or ‘control’ treatment) </a:t>
            </a:r>
          </a:p>
          <a:p>
            <a:pPr marL="429768" indent="-214884" defTabSz="859536">
              <a:spcBef>
                <a:spcPts val="1500"/>
              </a:spcBef>
              <a:buClr>
                <a:srgbClr val="000000"/>
              </a:buClr>
              <a:buSzPct val="100000"/>
              <a:buFont typeface="Helvetica"/>
              <a:buChar char="●"/>
              <a:defRPr sz="1692">
                <a:solidFill>
                  <a:srgbClr val="000000"/>
                </a:solidFill>
                <a:latin typeface="Proxima Nova"/>
                <a:ea typeface="Proxima Nova"/>
                <a:cs typeface="Proxima Nova"/>
                <a:sym typeface="Proxima Nova"/>
              </a:defRPr>
            </a:pPr>
            <a:r>
              <a:t>drug B (the new drug, or ‘test’ treatment).</a:t>
            </a:r>
          </a:p>
          <a:p>
            <a:pPr defTabSz="859536">
              <a:spcBef>
                <a:spcPts val="1500"/>
              </a:spcBef>
              <a:defRPr sz="1692">
                <a:solidFill>
                  <a:srgbClr val="000000"/>
                </a:solidFill>
                <a:latin typeface="Proxima Nova"/>
                <a:ea typeface="Proxima Nova"/>
                <a:cs typeface="Proxima Nova"/>
                <a:sym typeface="Proxima Nova"/>
              </a:defRPr>
            </a:pPr>
            <a:r>
              <a:t>The null hypothesis </a:t>
            </a:r>
            <a:r>
              <a:rPr i="1"/>
              <a:t>H</a:t>
            </a:r>
            <a:r>
              <a:rPr i="1" baseline="-26212"/>
              <a:t>0</a:t>
            </a:r>
            <a:r>
              <a:t> assumes that there is no significant difference between the two. In statistical terms, this means that the two distributions we get from the ‘A’ data and the ‘B’ data represent two sample sets from the </a:t>
            </a:r>
            <a:r>
              <a:rPr i="1"/>
              <a:t>same</a:t>
            </a:r>
            <a:r>
              <a:t> ‘population’ </a:t>
            </a:r>
            <a:br/>
            <a:r>
              <a:t>(i.e. a common underlying distribution).</a:t>
            </a:r>
          </a:p>
        </p:txBody>
      </p:sp>
      <p:pic>
        <p:nvPicPr>
          <p:cNvPr id="677" name="Shape 634" descr="Shape 634"/>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78" name="Shape 635"/>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9F5E7">
            <a:alpha val="86920"/>
          </a:srgbClr>
        </a:solidFill>
        <a:effectLst/>
      </p:bgPr>
    </p:bg>
    <p:spTree>
      <p:nvGrpSpPr>
        <p:cNvPr id="1" name=""/>
        <p:cNvGrpSpPr/>
        <p:nvPr/>
      </p:nvGrpSpPr>
      <p:grpSpPr>
        <a:xfrm>
          <a:off x="0" y="0"/>
          <a:ext cx="0" cy="0"/>
          <a:chOff x="0" y="0"/>
          <a:chExt cx="0" cy="0"/>
        </a:xfrm>
      </p:grpSpPr>
      <p:sp>
        <p:nvSpPr>
          <p:cNvPr id="680" name="Shape 640"/>
          <p:cNvSpPr txBox="1">
            <a:spLocks noGrp="1"/>
          </p:cNvSpPr>
          <p:nvPr>
            <p:ph type="title"/>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What does that prove?!</a:t>
            </a:r>
          </a:p>
        </p:txBody>
      </p:sp>
      <p:sp>
        <p:nvSpPr>
          <p:cNvPr id="681" name="Shape 641"/>
          <p:cNvSpPr txBox="1">
            <a:spLocks noGrp="1"/>
          </p:cNvSpPr>
          <p:nvPr>
            <p:ph type="body" idx="1"/>
          </p:nvPr>
        </p:nvSpPr>
        <p:spPr>
          <a:xfrm>
            <a:off x="320275" y="944849"/>
            <a:ext cx="8362199" cy="3466802"/>
          </a:xfrm>
          <a:prstGeom prst="rect">
            <a:avLst/>
          </a:prstGeom>
        </p:spPr>
        <p:txBody>
          <a:bodyPr/>
          <a:lstStyle/>
          <a:p>
            <a:pPr defTabSz="886968">
              <a:spcBef>
                <a:spcPts val="1500"/>
              </a:spcBef>
              <a:defRPr sz="1746">
                <a:solidFill>
                  <a:srgbClr val="000000"/>
                </a:solidFill>
                <a:latin typeface="Proxima Nova"/>
                <a:ea typeface="Proxima Nova"/>
                <a:cs typeface="Proxima Nova"/>
                <a:sym typeface="Proxima Nova"/>
              </a:defRPr>
            </a:pPr>
            <a:r>
              <a:t>To prove that ‘B’ is better than ‘A’ we must, we need to make a convincing case that the true mean value of the ‘B’ data is different from that of ‘A’ (and in a favourable sense):</a:t>
            </a:r>
          </a:p>
          <a:p>
            <a:pPr marL="443484" indent="-221742" defTabSz="886968">
              <a:spcBef>
                <a:spcPts val="1500"/>
              </a:spcBef>
              <a:buClr>
                <a:srgbClr val="000000"/>
              </a:buClr>
              <a:buSzPct val="100000"/>
              <a:buFont typeface="Helvetica"/>
              <a:buChar char="●"/>
              <a:defRPr sz="1746">
                <a:solidFill>
                  <a:srgbClr val="000000"/>
                </a:solidFill>
                <a:latin typeface="Proxima Nova"/>
                <a:ea typeface="Proxima Nova"/>
                <a:cs typeface="Proxima Nova"/>
                <a:sym typeface="Proxima Nova"/>
              </a:defRPr>
            </a:pPr>
            <a:r>
              <a:t>we are trying to show that we can safely reject  </a:t>
            </a:r>
            <a:r>
              <a:rPr i="1"/>
              <a:t>H</a:t>
            </a:r>
            <a:r>
              <a:rPr i="1" baseline="-25587"/>
              <a:t>0</a:t>
            </a:r>
            <a:r>
              <a:t> </a:t>
            </a:r>
          </a:p>
          <a:p>
            <a:pPr defTabSz="886968">
              <a:spcBef>
                <a:spcPts val="1500"/>
              </a:spcBef>
              <a:defRPr sz="1746">
                <a:solidFill>
                  <a:srgbClr val="000000"/>
                </a:solidFill>
                <a:latin typeface="Proxima Nova"/>
                <a:ea typeface="Proxima Nova"/>
                <a:cs typeface="Proxima Nova"/>
                <a:sym typeface="Proxima Nova"/>
              </a:defRPr>
            </a:pPr>
            <a:r>
              <a:t>Thus, we must demonstrate that the probability that the ‘A’ and ’B’ distributions are samples of the same population </a:t>
            </a:r>
            <a:r>
              <a:rPr i="1"/>
              <a:t>is less than some threshold</a:t>
            </a:r>
            <a:r>
              <a:t> (usually P &lt; 0.05).</a:t>
            </a:r>
          </a:p>
          <a:p>
            <a:pPr marL="443484" indent="-221742" defTabSz="886968">
              <a:spcBef>
                <a:spcPts val="1500"/>
              </a:spcBef>
              <a:buClr>
                <a:srgbClr val="000000"/>
              </a:buClr>
              <a:buSzPct val="100000"/>
              <a:buFont typeface="Helvetica"/>
              <a:buChar char="●"/>
              <a:defRPr sz="1746">
                <a:solidFill>
                  <a:srgbClr val="000000"/>
                </a:solidFill>
                <a:latin typeface="Proxima Nova"/>
                <a:ea typeface="Proxima Nova"/>
                <a:cs typeface="Proxima Nova"/>
                <a:sym typeface="Proxima Nova"/>
              </a:defRPr>
            </a:pPr>
            <a:r>
              <a:t>Note that we can’t really </a:t>
            </a:r>
            <a:r>
              <a:rPr i="1"/>
              <a:t>prove </a:t>
            </a:r>
            <a:r>
              <a:t>that ‘B’ is better than ‘A’, because there is always a finite chance that one or both of our sample sets is highly unrepresentative of its respective population.</a:t>
            </a:r>
          </a:p>
        </p:txBody>
      </p:sp>
      <p:pic>
        <p:nvPicPr>
          <p:cNvPr id="682" name="Shape 642" descr="Shape 642"/>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83" name="Shape 643"/>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9F5E7">
            <a:alpha val="86920"/>
          </a:srgbClr>
        </a:solidFill>
        <a:effectLst/>
      </p:bgPr>
    </p:bg>
    <p:spTree>
      <p:nvGrpSpPr>
        <p:cNvPr id="1" name=""/>
        <p:cNvGrpSpPr/>
        <p:nvPr/>
      </p:nvGrpSpPr>
      <p:grpSpPr>
        <a:xfrm>
          <a:off x="0" y="0"/>
          <a:ext cx="0" cy="0"/>
          <a:chOff x="0" y="0"/>
          <a:chExt cx="0" cy="0"/>
        </a:xfrm>
      </p:grpSpPr>
      <p:sp>
        <p:nvSpPr>
          <p:cNvPr id="685" name="Shape 648"/>
          <p:cNvSpPr txBox="1">
            <a:spLocks noGrp="1"/>
          </p:cNvSpPr>
          <p:nvPr>
            <p:ph type="title"/>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t>How Much Data is Enough?</a:t>
            </a:r>
          </a:p>
        </p:txBody>
      </p:sp>
      <p:sp>
        <p:nvSpPr>
          <p:cNvPr id="686" name="Shape 649"/>
          <p:cNvSpPr txBox="1">
            <a:spLocks noGrp="1"/>
          </p:cNvSpPr>
          <p:nvPr>
            <p:ph type="body" sz="quarter" idx="1"/>
          </p:nvPr>
        </p:nvSpPr>
        <p:spPr>
          <a:xfrm>
            <a:off x="320275" y="1426074"/>
            <a:ext cx="2994300" cy="2970902"/>
          </a:xfrm>
          <a:prstGeom prst="rect">
            <a:avLst/>
          </a:prstGeom>
        </p:spPr>
        <p:txBody>
          <a:bodyPr/>
          <a:lstStyle/>
          <a:p>
            <a:pPr>
              <a:defRPr b="1" i="1">
                <a:solidFill>
                  <a:srgbClr val="000000"/>
                </a:solidFill>
                <a:latin typeface="Proxima Nova"/>
                <a:ea typeface="Proxima Nova"/>
                <a:cs typeface="Proxima Nova"/>
                <a:sym typeface="Proxima Nova"/>
              </a:defRPr>
            </a:pPr>
            <a:r>
              <a:rPr dirty="0"/>
              <a:t>Statistical power: </a:t>
            </a:r>
          </a:p>
          <a:p>
            <a:pPr>
              <a:defRPr>
                <a:solidFill>
                  <a:srgbClr val="000000"/>
                </a:solidFill>
                <a:latin typeface="Proxima Nova"/>
                <a:ea typeface="Proxima Nova"/>
                <a:cs typeface="Proxima Nova"/>
                <a:sym typeface="Proxima Nova"/>
              </a:defRPr>
            </a:pPr>
            <a:r>
              <a:rPr dirty="0"/>
              <a:t>The probability that we will correctly reject  </a:t>
            </a:r>
            <a:r>
              <a:rPr i="1" dirty="0"/>
              <a:t>H</a:t>
            </a:r>
            <a:r>
              <a:rPr i="1" baseline="-25000" dirty="0"/>
              <a:t>0</a:t>
            </a:r>
            <a:r>
              <a:rPr dirty="0"/>
              <a:t> </a:t>
            </a:r>
          </a:p>
        </p:txBody>
      </p:sp>
      <p:pic>
        <p:nvPicPr>
          <p:cNvPr id="687" name="Shape 650" descr="Shape 650"/>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88" name="Shape 651"/>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pic>
        <p:nvPicPr>
          <p:cNvPr id="689" name="Shape 652" descr="Shape 652"/>
          <p:cNvPicPr>
            <a:picLocks noChangeAspect="1"/>
          </p:cNvPicPr>
          <p:nvPr/>
        </p:nvPicPr>
        <p:blipFill>
          <a:blip r:embed="rId3">
            <a:extLst/>
          </a:blip>
          <a:stretch>
            <a:fillRect/>
          </a:stretch>
        </p:blipFill>
        <p:spPr>
          <a:xfrm>
            <a:off x="3524925" y="944849"/>
            <a:ext cx="4903458" cy="3677601"/>
          </a:xfrm>
          <a:prstGeom prst="rect">
            <a:avLst/>
          </a:prstGeom>
          <a:ln w="12700">
            <a:miter lim="400000"/>
          </a:ln>
        </p:spPr>
      </p:pic>
      <p:sp>
        <p:nvSpPr>
          <p:cNvPr id="690" name="Shape 653"/>
          <p:cNvSpPr txBox="1"/>
          <p:nvPr/>
        </p:nvSpPr>
        <p:spPr>
          <a:xfrm>
            <a:off x="4984550" y="4590358"/>
            <a:ext cx="21366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u="sng">
                <a:solidFill>
                  <a:schemeClr val="accent5"/>
                </a:solidFill>
              </a:defRPr>
            </a:pPr>
            <a:r>
              <a:rPr>
                <a:uFill>
                  <a:solidFill>
                    <a:schemeClr val="accent5"/>
                  </a:solidFill>
                </a:uFill>
                <a:hlinkClick r:id="rId4"/>
              </a:rPr>
              <a:t>www.med.uottawa.ca</a:t>
            </a:r>
            <a:r>
              <a:rPr u="none">
                <a:solidFill>
                  <a:srgbClr val="000000"/>
                </a:solidFill>
              </a:rPr>
              <a:t> </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9F5E7">
            <a:alpha val="86920"/>
          </a:srgbClr>
        </a:solidFill>
        <a:effectLst/>
      </p:bgPr>
    </p:bg>
    <p:spTree>
      <p:nvGrpSpPr>
        <p:cNvPr id="1" name=""/>
        <p:cNvGrpSpPr/>
        <p:nvPr/>
      </p:nvGrpSpPr>
      <p:grpSpPr>
        <a:xfrm>
          <a:off x="0" y="0"/>
          <a:ext cx="0" cy="0"/>
          <a:chOff x="0" y="0"/>
          <a:chExt cx="0" cy="0"/>
        </a:xfrm>
      </p:grpSpPr>
      <p:sp>
        <p:nvSpPr>
          <p:cNvPr id="696" name="Shape 665"/>
          <p:cNvSpPr txBox="1">
            <a:spLocks noGrp="1"/>
          </p:cNvSpPr>
          <p:nvPr>
            <p:ph type="title"/>
          </p:nvPr>
        </p:nvSpPr>
        <p:spPr>
          <a:xfrm>
            <a:off x="311699" y="1658324"/>
            <a:ext cx="8520602" cy="1894202"/>
          </a:xfrm>
          <a:prstGeom prst="rect">
            <a:avLst/>
          </a:prstGeom>
        </p:spPr>
        <p:txBody>
          <a:bodyPr/>
          <a:lstStyle>
            <a:lvl1pPr>
              <a:defRPr sz="6000" b="1" i="1">
                <a:latin typeface="Proxima Nova"/>
                <a:ea typeface="Proxima Nova"/>
                <a:cs typeface="Proxima Nova"/>
                <a:sym typeface="Proxima Nova"/>
              </a:defRPr>
            </a:lvl1pPr>
          </a:lstStyle>
          <a:p>
            <a:r>
              <a:t>Questions?</a:t>
            </a:r>
          </a:p>
        </p:txBody>
      </p:sp>
      <p:pic>
        <p:nvPicPr>
          <p:cNvPr id="697" name="Shape 666" descr="Shape 666"/>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698" name="Shape 667"/>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1"/>
            <a:ext cx="9144005" cy="5143500"/>
          </a:xfrm>
          <a:prstGeom prst="rect">
            <a:avLst/>
          </a:prstGeom>
          <a:ln w="12700">
            <a:miter lim="400000"/>
          </a:ln>
        </p:spPr>
      </p:pic>
      <p:sp>
        <p:nvSpPr>
          <p:cNvPr id="483" name="Shape 286"/>
          <p:cNvSpPr txBox="1">
            <a:spLocks noGrp="1"/>
          </p:cNvSpPr>
          <p:nvPr>
            <p:ph type="title" idx="4294967295"/>
          </p:nvPr>
        </p:nvSpPr>
        <p:spPr>
          <a:xfrm>
            <a:off x="335943" y="264025"/>
            <a:ext cx="8311799" cy="1852199"/>
          </a:xfrm>
          <a:prstGeom prst="rect">
            <a:avLst/>
          </a:prstGeom>
        </p:spPr>
        <p:txBody>
          <a:bodyPr/>
          <a:lstStyle>
            <a:lvl1pPr>
              <a:defRPr b="1">
                <a:latin typeface="Proxima Nova"/>
                <a:ea typeface="Proxima Nova"/>
                <a:cs typeface="Proxima Nova"/>
                <a:sym typeface="Proxima Nova"/>
              </a:defRPr>
            </a:lvl1pPr>
          </a:lstStyle>
          <a:p>
            <a:r>
              <a:t>Let’s get started...</a:t>
            </a:r>
          </a:p>
        </p:txBody>
      </p:sp>
      <p:pic>
        <p:nvPicPr>
          <p:cNvPr id="484" name="Shape 287" descr="Shape 287"/>
          <p:cNvPicPr>
            <a:picLocks noChangeAspect="1"/>
          </p:cNvPicPr>
          <p:nvPr/>
        </p:nvPicPr>
        <p:blipFill>
          <a:blip r:embed="rId3">
            <a:extLst/>
          </a:blip>
          <a:stretch>
            <a:fillRect/>
          </a:stretch>
        </p:blipFill>
        <p:spPr>
          <a:xfrm>
            <a:off x="8392824" y="4622450"/>
            <a:ext cx="316051" cy="316051"/>
          </a:xfrm>
          <a:prstGeom prst="rect">
            <a:avLst/>
          </a:prstGeom>
          <a:ln w="12700">
            <a:miter lim="400000"/>
          </a:ln>
        </p:spPr>
      </p:pic>
      <p:sp>
        <p:nvSpPr>
          <p:cNvPr id="485" name="Shape 288"/>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Tree>
    <p:extLst>
      <p:ext uri="{BB962C8B-B14F-4D97-AF65-F5344CB8AC3E}">
        <p14:creationId xmlns:p14="http://schemas.microsoft.com/office/powerpoint/2010/main" val="124067303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71" y="111388"/>
            <a:ext cx="8250902" cy="501001"/>
          </a:xfrm>
        </p:spPr>
        <p:txBody>
          <a:bodyPr/>
          <a:lstStyle/>
          <a:p>
            <a:r>
              <a:rPr lang="en-US" dirty="0" smtClean="0"/>
              <a:t>Python Exercises</a:t>
            </a:r>
            <a:endParaRPr lang="en-US" dirty="0"/>
          </a:p>
        </p:txBody>
      </p:sp>
      <p:pic>
        <p:nvPicPr>
          <p:cNvPr id="4" name="Picture 3"/>
          <p:cNvPicPr>
            <a:picLocks noChangeAspect="1"/>
          </p:cNvPicPr>
          <p:nvPr/>
        </p:nvPicPr>
        <p:blipFill>
          <a:blip r:embed="rId2"/>
          <a:stretch>
            <a:fillRect/>
          </a:stretch>
        </p:blipFill>
        <p:spPr>
          <a:xfrm>
            <a:off x="2115668" y="953536"/>
            <a:ext cx="6463553" cy="4366917"/>
          </a:xfrm>
          <a:prstGeom prst="rect">
            <a:avLst/>
          </a:prstGeom>
        </p:spPr>
      </p:pic>
      <p:sp>
        <p:nvSpPr>
          <p:cNvPr id="5" name="Rectangle 4"/>
          <p:cNvSpPr/>
          <p:nvPr/>
        </p:nvSpPr>
        <p:spPr>
          <a:xfrm>
            <a:off x="3361764" y="2590148"/>
            <a:ext cx="2061882" cy="295835"/>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p:cNvSpPr/>
          <p:nvPr/>
        </p:nvSpPr>
        <p:spPr>
          <a:xfrm>
            <a:off x="3083859" y="3015971"/>
            <a:ext cx="833718" cy="641628"/>
          </a:xfrm>
          <a:prstGeom prst="rect">
            <a:avLst/>
          </a:prstGeom>
          <a:no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9" name="Title 1"/>
          <p:cNvSpPr txBox="1">
            <a:spLocks/>
          </p:cNvSpPr>
          <p:nvPr/>
        </p:nvSpPr>
        <p:spPr>
          <a:xfrm>
            <a:off x="195471" y="111388"/>
            <a:ext cx="8250902" cy="501001"/>
          </a:xfrm>
          <a:prstGeom prst="rect">
            <a:avLst/>
          </a:prstGeom>
          <a:ln w="12700">
            <a:miter lim="400000"/>
          </a:ln>
          <a:extLst>
            <a:ext uri="{C572A759-6A51-4108-AA02-DFA0A04FC94B}">
              <ma14:wrappingTextBoxFlag xmlns:ma14="http://schemas.microsoft.com/office/mac/drawingml/2011/main" val="1"/>
            </a:ext>
          </a:extLst>
        </p:spPr>
        <p:txBody>
          <a:bodyPr lIns="64324" tIns="64324" rIns="64324" bIns="64324">
            <a:normAutofit/>
          </a:bodyPr>
          <a:lstStyle>
            <a:lvl1pPr marL="0" marR="0" indent="0" algn="l" defTabSz="914400" rtl="0" latinLnBrk="0">
              <a:lnSpc>
                <a:spcPct val="92592"/>
              </a:lnSpc>
              <a:spcBef>
                <a:spcPts val="0"/>
              </a:spcBef>
              <a:spcAft>
                <a:spcPts val="0"/>
              </a:spcAft>
              <a:buClrTx/>
              <a:buSzTx/>
              <a:buFontTx/>
              <a:buNone/>
              <a:tabLst/>
              <a:defRPr sz="2500" b="1" i="0" u="none" strike="noStrike" cap="none" spc="0" baseline="0">
                <a:ln>
                  <a:noFill/>
                </a:ln>
                <a:solidFill>
                  <a:srgbClr val="000000"/>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a:lstStyle>
          <a:p>
            <a:pPr hangingPunct="1"/>
            <a:r>
              <a:rPr lang="en-US" smtClean="0"/>
              <a:t>Python Exercises</a:t>
            </a:r>
            <a:endParaRPr lang="en-US" dirty="0"/>
          </a:p>
        </p:txBody>
      </p:sp>
      <p:sp>
        <p:nvSpPr>
          <p:cNvPr id="8" name="TextBox 7"/>
          <p:cNvSpPr txBox="1"/>
          <p:nvPr/>
        </p:nvSpPr>
        <p:spPr>
          <a:xfrm>
            <a:off x="4193456" y="540525"/>
            <a:ext cx="22900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hlinkClick r:id="rId3"/>
              </a:rPr>
              <a:t>http://</a:t>
            </a:r>
            <a:r>
              <a:rPr lang="en-US" dirty="0" smtClean="0">
                <a:hlinkClick r:id="rId3"/>
              </a:rPr>
              <a:t>paulgoodall.tech:8000</a:t>
            </a:r>
            <a:endParaRPr lang="en-US" dirty="0"/>
          </a:p>
        </p:txBody>
      </p:sp>
      <p:sp>
        <p:nvSpPr>
          <p:cNvPr id="10" name="TextBox 9"/>
          <p:cNvSpPr txBox="1"/>
          <p:nvPr/>
        </p:nvSpPr>
        <p:spPr>
          <a:xfrm>
            <a:off x="528919" y="545947"/>
            <a:ext cx="37044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charset="0"/>
              <a:buChar char="•"/>
              <a:tabLst/>
            </a:pPr>
            <a:r>
              <a:rPr kumimoji="0" lang="en-US" sz="1400" b="0" i="0" u="none" strike="noStrike" cap="none" spc="0" normalizeH="0" baseline="0" dirty="0" smtClean="0">
                <a:ln>
                  <a:noFill/>
                </a:ln>
                <a:solidFill>
                  <a:srgbClr val="000000"/>
                </a:solidFill>
                <a:effectLst/>
                <a:uFillTx/>
                <a:latin typeface="Arial"/>
                <a:ea typeface="Arial"/>
                <a:cs typeface="Arial"/>
                <a:sym typeface="Arial"/>
              </a:rPr>
              <a:t>Navigate to</a:t>
            </a:r>
            <a:r>
              <a:rPr kumimoji="0" lang="en-US" sz="1400" b="0" i="0" u="none" strike="noStrike" cap="none" spc="0" normalizeH="0" dirty="0" smtClean="0">
                <a:ln>
                  <a:noFill/>
                </a:ln>
                <a:solidFill>
                  <a:srgbClr val="000000"/>
                </a:solidFill>
                <a:effectLst/>
                <a:uFillTx/>
                <a:latin typeface="Arial"/>
                <a:ea typeface="Arial"/>
                <a:cs typeface="Arial"/>
                <a:sym typeface="Arial"/>
              </a:rPr>
              <a:t> the class Python </a:t>
            </a:r>
            <a:r>
              <a:rPr kumimoji="0" lang="en-US" sz="1400" b="0" i="0" u="none" strike="noStrike" cap="none" spc="0" normalizeH="0" dirty="0" err="1" smtClean="0">
                <a:ln>
                  <a:noFill/>
                </a:ln>
                <a:solidFill>
                  <a:srgbClr val="000000"/>
                </a:solidFill>
                <a:effectLst/>
                <a:uFillTx/>
                <a:latin typeface="Arial"/>
                <a:ea typeface="Arial"/>
                <a:cs typeface="Arial"/>
                <a:sym typeface="Arial"/>
              </a:rPr>
              <a:t>Jupyter</a:t>
            </a:r>
            <a:r>
              <a:rPr kumimoji="0" lang="en-US" sz="1400" b="0" i="0" u="none" strike="noStrike" cap="none" spc="0" normalizeH="0" dirty="0" smtClean="0">
                <a:ln>
                  <a:noFill/>
                </a:ln>
                <a:solidFill>
                  <a:srgbClr val="000000"/>
                </a:solidFill>
                <a:effectLst/>
                <a:uFillTx/>
                <a:latin typeface="Arial"/>
                <a:ea typeface="Arial"/>
                <a:cs typeface="Arial"/>
                <a:sym typeface="Arial"/>
              </a:rPr>
              <a:t> Hub:</a:t>
            </a:r>
          </a:p>
        </p:txBody>
      </p:sp>
      <p:sp>
        <p:nvSpPr>
          <p:cNvPr id="11" name="Rectangle 10"/>
          <p:cNvSpPr/>
          <p:nvPr/>
        </p:nvSpPr>
        <p:spPr>
          <a:xfrm>
            <a:off x="195471" y="2578206"/>
            <a:ext cx="2154757" cy="307777"/>
          </a:xfrm>
          <a:prstGeom prst="rect">
            <a:avLst/>
          </a:prstGeom>
        </p:spPr>
        <p:txBody>
          <a:bodyPr wrap="none">
            <a:spAutoFit/>
          </a:bodyPr>
          <a:lstStyle/>
          <a:p>
            <a:r>
              <a:rPr lang="en-US" dirty="0" smtClean="0"/>
              <a:t>Navigate to </a:t>
            </a:r>
            <a:r>
              <a:rPr lang="en-US" smtClean="0"/>
              <a:t>this directory</a:t>
            </a:r>
            <a:endParaRPr lang="en-US"/>
          </a:p>
        </p:txBody>
      </p:sp>
      <p:sp>
        <p:nvSpPr>
          <p:cNvPr id="12" name="Rectangle 11"/>
          <p:cNvSpPr/>
          <p:nvPr/>
        </p:nvSpPr>
        <p:spPr>
          <a:xfrm>
            <a:off x="780163" y="3182896"/>
            <a:ext cx="1459054" cy="307777"/>
          </a:xfrm>
          <a:prstGeom prst="rect">
            <a:avLst/>
          </a:prstGeom>
        </p:spPr>
        <p:txBody>
          <a:bodyPr wrap="none">
            <a:spAutoFit/>
          </a:bodyPr>
          <a:lstStyle/>
          <a:p>
            <a:r>
              <a:rPr lang="en-US" dirty="0" smtClean="0"/>
              <a:t>Do Lab3- Go! </a:t>
            </a:r>
            <a:r>
              <a:rPr lang="en-US" dirty="0" smtClean="0">
                <a:sym typeface="Wingdings"/>
              </a:rPr>
              <a:t></a:t>
            </a:r>
            <a:endParaRPr lang="en-US" dirty="0"/>
          </a:p>
        </p:txBody>
      </p:sp>
      <p:sp>
        <p:nvSpPr>
          <p:cNvPr id="13" name="Right Arrow 12"/>
          <p:cNvSpPr/>
          <p:nvPr/>
        </p:nvSpPr>
        <p:spPr>
          <a:xfrm>
            <a:off x="2277036" y="2572218"/>
            <a:ext cx="995083" cy="295835"/>
          </a:xfrm>
          <a:prstGeom prst="rightArrow">
            <a:avLst/>
          </a:prstGeom>
          <a:solidFill>
            <a:srgbClr val="FF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
        <p:nvSpPr>
          <p:cNvPr id="15" name="Right Arrow 14"/>
          <p:cNvSpPr/>
          <p:nvPr/>
        </p:nvSpPr>
        <p:spPr>
          <a:xfrm>
            <a:off x="2286002" y="3155444"/>
            <a:ext cx="744070" cy="295835"/>
          </a:xfrm>
          <a:prstGeom prst="rightArrow">
            <a:avLst/>
          </a:prstGeom>
          <a:solidFill>
            <a:srgbClr val="FFC000"/>
          </a:solidFill>
          <a:ln w="25400" cap="flat">
            <a:solidFill>
              <a:schemeClr val="accent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072953715"/>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700" name="Shape 672"/>
          <p:cNvSpPr txBox="1">
            <a:spLocks noGrp="1"/>
          </p:cNvSpPr>
          <p:nvPr>
            <p:ph type="title"/>
          </p:nvPr>
        </p:nvSpPr>
        <p:spPr>
          <a:xfrm>
            <a:off x="311699" y="1658324"/>
            <a:ext cx="8520602" cy="1894202"/>
          </a:xfrm>
          <a:prstGeom prst="rect">
            <a:avLst/>
          </a:prstGeom>
        </p:spPr>
        <p:txBody>
          <a:bodyPr/>
          <a:lstStyle/>
          <a:p>
            <a:pPr>
              <a:defRPr b="1">
                <a:latin typeface="Proxima Nova"/>
                <a:ea typeface="Proxima Nova"/>
                <a:cs typeface="Proxima Nova"/>
                <a:sym typeface="Proxima Nova"/>
              </a:defRPr>
            </a:pPr>
            <a:r>
              <a:t>Data Science Workflow</a:t>
            </a:r>
            <a:br/>
            <a:r>
              <a:t>Step 3: </a:t>
            </a:r>
          </a:p>
          <a:p>
            <a:pPr>
              <a:defRPr b="1">
                <a:latin typeface="Proxima Nova"/>
                <a:ea typeface="Proxima Nova"/>
                <a:cs typeface="Proxima Nova"/>
                <a:sym typeface="Proxima Nova"/>
              </a:defRPr>
            </a:pPr>
            <a:r>
              <a:t>Parse the Data</a:t>
            </a:r>
          </a:p>
        </p:txBody>
      </p:sp>
      <p:pic>
        <p:nvPicPr>
          <p:cNvPr id="701" name="Shape 673" descr="Shape 673"/>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702" name="Shape 674"/>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4" name="Shape 679"/>
          <p:cNvGraphicFramePr/>
          <p:nvPr/>
        </p:nvGraphicFramePr>
        <p:xfrm>
          <a:off x="404113" y="1017375"/>
          <a:ext cx="8278350" cy="3807930"/>
        </p:xfrm>
        <a:graphic>
          <a:graphicData uri="http://schemas.openxmlformats.org/drawingml/2006/table">
            <a:tbl>
              <a:tblPr>
                <a:tableStyleId>{4C3C2611-4C71-4FC5-86AE-919BDF0F9419}</a:tableStyleId>
              </a:tblPr>
              <a:tblGrid>
                <a:gridCol w="2519400"/>
                <a:gridCol w="3454625"/>
                <a:gridCol w="2304325"/>
              </a:tblGrid>
              <a:tr h="485700">
                <a:tc>
                  <a:txBody>
                    <a:bodyPr/>
                    <a:lstStyle/>
                    <a:p>
                      <a:pPr algn="l">
                        <a:defRPr sz="1800"/>
                      </a:pPr>
                      <a:r>
                        <a:rPr sz="1600" b="1">
                          <a:solidFill>
                            <a:srgbClr val="FFFFFF"/>
                          </a:solidFill>
                          <a:latin typeface="Proxima Nova"/>
                          <a:ea typeface="Proxima Nova"/>
                          <a:cs typeface="Proxima Nova"/>
                          <a:sym typeface="Proxima Nova"/>
                        </a:rPr>
                        <a:t>Numeric</a:t>
                      </a:r>
                    </a:p>
                  </a:txBody>
                  <a:tcPr marL="91425" marR="91425" marT="91425" marB="91425" anchor="ctr" horzOverflow="overflow">
                    <a:lnR w="38100">
                      <a:solidFill>
                        <a:schemeClr val="accent5"/>
                      </a:solidFill>
                    </a:lnR>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Text</a:t>
                      </a:r>
                    </a:p>
                  </a:txBody>
                  <a:tcPr marL="91425" marR="91425" marT="91425" marB="91425" anchor="ctr" horzOverflow="overflow">
                    <a:lnL w="38100">
                      <a:solidFill>
                        <a:schemeClr val="accent5"/>
                      </a:solidFill>
                    </a:lnL>
                    <a:lnR>
                      <a:solidFill>
                        <a:schemeClr val="accent5"/>
                      </a:solidFill>
                    </a:lnR>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Other</a:t>
                      </a:r>
                    </a:p>
                  </a:txBody>
                  <a:tcPr marL="91425" marR="91425" marT="91425" marB="91425" anchor="ctr" horzOverflow="overflow">
                    <a:lnL>
                      <a:solidFill>
                        <a:schemeClr val="accent5"/>
                      </a:solidFill>
                    </a:lnL>
                    <a:solidFill>
                      <a:schemeClr val="accent5"/>
                    </a:solidFill>
                  </a:tcPr>
                </a:tc>
              </a:tr>
              <a:tr h="594325">
                <a:tc>
                  <a:txBody>
                    <a:bodyPr/>
                    <a:lstStyle/>
                    <a:p>
                      <a:pPr algn="l">
                        <a:defRPr sz="1400">
                          <a:latin typeface="Proxima Nova"/>
                          <a:ea typeface="Proxima Nova"/>
                          <a:cs typeface="Proxima Nova"/>
                          <a:sym typeface="Proxima Nova"/>
                        </a:defRPr>
                      </a:pPr>
                      <a:r>
                        <a:t>integer</a:t>
                      </a:r>
                    </a:p>
                    <a:p>
                      <a:pPr marL="457200" indent="-228600" algn="l">
                        <a:buClr>
                          <a:srgbClr val="000000"/>
                        </a:buClr>
                        <a:buSzPct val="100000"/>
                        <a:buFont typeface="Helvetica"/>
                        <a:buChar char="●"/>
                        <a:defRPr sz="1400">
                          <a:latin typeface="Proxima Nova"/>
                          <a:ea typeface="Proxima Nova"/>
                          <a:cs typeface="Proxima Nova"/>
                          <a:sym typeface="Proxima Nova"/>
                        </a:defRPr>
                      </a:pPr>
                      <a:r>
                        <a:t>signed, unsigned</a:t>
                      </a:r>
                    </a:p>
                    <a:p>
                      <a:pPr marL="457200" indent="-228600" algn="l">
                        <a:buClr>
                          <a:srgbClr val="000000"/>
                        </a:buClr>
                        <a:buSzPct val="100000"/>
                        <a:buFont typeface="Helvetica"/>
                        <a:buChar char="●"/>
                        <a:defRPr sz="1400">
                          <a:latin typeface="Proxima Nova"/>
                          <a:ea typeface="Proxima Nova"/>
                          <a:cs typeface="Proxima Nova"/>
                          <a:sym typeface="Proxima Nova"/>
                        </a:defRPr>
                      </a:pPr>
                      <a:r>
                        <a:t>2, 4 B</a:t>
                      </a:r>
                    </a:p>
                  </a:txBody>
                  <a:tcPr marL="91425" marR="91425" marT="91425" marB="91425" anchor="ctr" horzOverflow="overflow">
                    <a:lnR w="38100">
                      <a:solidFill>
                        <a:schemeClr val="accent5"/>
                      </a:solidFill>
                    </a:lnR>
                  </a:tcPr>
                </a:tc>
                <a:tc>
                  <a:txBody>
                    <a:bodyPr/>
                    <a:lstStyle/>
                    <a:p>
                      <a:pPr algn="l">
                        <a:defRPr sz="1400">
                          <a:latin typeface="Proxima Nova"/>
                          <a:ea typeface="Proxima Nova"/>
                          <a:cs typeface="Proxima Nova"/>
                          <a:sym typeface="Proxima Nova"/>
                        </a:defRPr>
                      </a:pPr>
                      <a:r>
                        <a:t>character</a:t>
                      </a:r>
                    </a:p>
                    <a:p>
                      <a:pPr marL="457200" indent="-228600" algn="l">
                        <a:buClr>
                          <a:srgbClr val="000000"/>
                        </a:buClr>
                        <a:buSzPct val="100000"/>
                        <a:buFont typeface="Helvetica"/>
                        <a:buChar char="●"/>
                        <a:defRPr sz="1400">
                          <a:latin typeface="Proxima Nova"/>
                          <a:ea typeface="Proxima Nova"/>
                          <a:cs typeface="Proxima Nova"/>
                          <a:sym typeface="Proxima Nova"/>
                        </a:defRPr>
                      </a:pPr>
                      <a:r>
                        <a:t>1 B (ASCII)</a:t>
                      </a:r>
                    </a:p>
                    <a:p>
                      <a:pPr marL="457200" indent="-228600" algn="l">
                        <a:buClr>
                          <a:srgbClr val="000000"/>
                        </a:buClr>
                        <a:buSzPct val="100000"/>
                        <a:buFont typeface="Helvetica"/>
                        <a:buChar char="●"/>
                        <a:defRPr sz="1400">
                          <a:latin typeface="Proxima Nova"/>
                          <a:ea typeface="Proxima Nova"/>
                          <a:cs typeface="Proxima Nova"/>
                          <a:sym typeface="Proxima Nova"/>
                        </a:defRPr>
                      </a:pPr>
                      <a:r>
                        <a:t>2 B (unicode)</a:t>
                      </a:r>
                    </a:p>
                  </a:txBody>
                  <a:tcPr marL="91425" marR="91425" marT="91425" marB="91425" anchor="ctr" horzOverflow="overflow">
                    <a:lnL w="38100">
                      <a:solidFill>
                        <a:schemeClr val="accent5"/>
                      </a:solidFill>
                    </a:lnL>
                    <a:lnR w="38100">
                      <a:solidFill>
                        <a:schemeClr val="accent5"/>
                      </a:solidFill>
                    </a:lnR>
                  </a:tcPr>
                </a:tc>
                <a:tc>
                  <a:txBody>
                    <a:bodyPr/>
                    <a:lstStyle/>
                    <a:p>
                      <a:pPr algn="l">
                        <a:defRPr sz="1400">
                          <a:latin typeface="Proxima Nova"/>
                          <a:ea typeface="Proxima Nova"/>
                          <a:cs typeface="Proxima Nova"/>
                          <a:sym typeface="Proxima Nova"/>
                        </a:defRPr>
                      </a:pPr>
                      <a:r>
                        <a:t>Boolean</a:t>
                      </a:r>
                    </a:p>
                    <a:p>
                      <a:pPr marL="457200" indent="-228600" algn="l">
                        <a:buSzPct val="100000"/>
                        <a:buFont typeface="Helvetica"/>
                        <a:buChar char="●"/>
                        <a:defRPr sz="1400">
                          <a:latin typeface="Proxima Nova"/>
                          <a:ea typeface="Proxima Nova"/>
                          <a:cs typeface="Proxima Nova"/>
                          <a:sym typeface="Proxima Nova"/>
                        </a:defRPr>
                      </a:pPr>
                      <a:r>
                        <a:t>true, false</a:t>
                      </a:r>
                    </a:p>
                    <a:p>
                      <a:pPr algn="l">
                        <a:defRPr sz="1400">
                          <a:latin typeface="Proxima Nova"/>
                          <a:ea typeface="Proxima Nova"/>
                          <a:cs typeface="Proxima Nova"/>
                          <a:sym typeface="Proxima Nova"/>
                        </a:defRPr>
                      </a:pPr>
                      <a:r>
                        <a:t>Binary</a:t>
                      </a:r>
                    </a:p>
                    <a:p>
                      <a:pPr marL="457200" indent="-228600" algn="l">
                        <a:buSzPct val="100000"/>
                        <a:buFont typeface="Helvetica"/>
                        <a:buChar char="●"/>
                        <a:defRPr sz="1400">
                          <a:latin typeface="Proxima Nova"/>
                          <a:ea typeface="Proxima Nova"/>
                          <a:cs typeface="Proxima Nova"/>
                          <a:sym typeface="Proxima Nova"/>
                        </a:defRPr>
                      </a:pPr>
                      <a:r>
                        <a:t>2</a:t>
                      </a:r>
                      <a:r>
                        <a:rPr baseline="30000"/>
                        <a:t>n</a:t>
                      </a:r>
                    </a:p>
                  </a:txBody>
                  <a:tcPr marL="91425" marR="91425" marT="91425" marB="91425" anchor="ctr" horzOverflow="overflow">
                    <a:lnL w="38100">
                      <a:solidFill>
                        <a:schemeClr val="accent5"/>
                      </a:solidFill>
                    </a:lnL>
                  </a:tcPr>
                </a:tc>
              </a:tr>
              <a:tr h="423175">
                <a:tc>
                  <a:txBody>
                    <a:bodyPr/>
                    <a:lstStyle/>
                    <a:p>
                      <a:pPr algn="l">
                        <a:defRPr sz="1400">
                          <a:latin typeface="Proxima Nova"/>
                          <a:ea typeface="Proxima Nova"/>
                          <a:cs typeface="Proxima Nova"/>
                          <a:sym typeface="Proxima Nova"/>
                        </a:defRPr>
                      </a:pPr>
                      <a:r>
                        <a:t>floating-point (‘float’)</a:t>
                      </a:r>
                    </a:p>
                    <a:p>
                      <a:pPr marL="457200" indent="-228600" algn="l">
                        <a:buSzPct val="100000"/>
                        <a:buFont typeface="Helvetica"/>
                        <a:buChar char="●"/>
                        <a:defRPr sz="1400">
                          <a:latin typeface="Proxima Nova"/>
                          <a:ea typeface="Proxima Nova"/>
                          <a:cs typeface="Proxima Nova"/>
                          <a:sym typeface="Proxima Nova"/>
                        </a:defRPr>
                      </a:pPr>
                      <a:r>
                        <a:t>4, 8 B</a:t>
                      </a:r>
                    </a:p>
                    <a:p>
                      <a:pPr marL="457200" indent="-228600" algn="l">
                        <a:buSzPct val="100000"/>
                        <a:buFont typeface="Helvetica"/>
                        <a:buChar char="●"/>
                        <a:defRPr sz="1400">
                          <a:latin typeface="Proxima Nova"/>
                          <a:ea typeface="Proxima Nova"/>
                          <a:cs typeface="Proxima Nova"/>
                          <a:sym typeface="Proxima Nova"/>
                        </a:defRPr>
                      </a:pPr>
                      <a:r>
                        <a:t>double = 2 x float</a:t>
                      </a:r>
                    </a:p>
                  </a:txBody>
                  <a:tcPr marL="91425" marR="91425" marT="91425" marB="91425" anchor="ctr" horzOverflow="overflow">
                    <a:lnR w="38100">
                      <a:solidFill>
                        <a:schemeClr val="accent5"/>
                      </a:solidFill>
                    </a:lnR>
                  </a:tcPr>
                </a:tc>
                <a:tc>
                  <a:txBody>
                    <a:bodyPr/>
                    <a:lstStyle/>
                    <a:p>
                      <a:pPr algn="l">
                        <a:defRPr sz="1400">
                          <a:latin typeface="Proxima Nova"/>
                          <a:ea typeface="Proxima Nova"/>
                          <a:cs typeface="Proxima Nova"/>
                          <a:sym typeface="Proxima Nova"/>
                        </a:defRPr>
                      </a:pPr>
                      <a:r>
                        <a:t>string</a:t>
                      </a:r>
                    </a:p>
                    <a:p>
                      <a:pPr marL="457200" indent="-228600" algn="l">
                        <a:buSzPct val="100000"/>
                        <a:buFont typeface="Helvetica"/>
                        <a:buChar char="●"/>
                        <a:defRPr sz="1400">
                          <a:latin typeface="Proxima Nova"/>
                          <a:ea typeface="Proxima Nova"/>
                          <a:cs typeface="Proxima Nova"/>
                          <a:sym typeface="Proxima Nova"/>
                        </a:defRPr>
                      </a:pPr>
                      <a:r>
                        <a:t>character array </a:t>
                      </a:r>
                    </a:p>
                    <a:p>
                      <a:pPr marL="457200" indent="-228600" algn="l">
                        <a:buSzPct val="100000"/>
                        <a:buFont typeface="Helvetica"/>
                        <a:buChar char="●"/>
                        <a:defRPr sz="1400">
                          <a:latin typeface="Proxima Nova"/>
                          <a:ea typeface="Proxima Nova"/>
                          <a:cs typeface="Proxima Nova"/>
                          <a:sym typeface="Proxima Nova"/>
                        </a:defRPr>
                      </a:pPr>
                      <a:r>
                        <a:t>0-based </a:t>
                      </a:r>
                      <a:r>
                        <a:rPr i="1"/>
                        <a:t>or</a:t>
                      </a:r>
                      <a:r>
                        <a:t> 1-based</a:t>
                      </a:r>
                    </a:p>
                    <a:p>
                      <a:pPr marL="457200" indent="-228600" algn="l">
                        <a:buSzPct val="100000"/>
                        <a:buFont typeface="Helvetica"/>
                        <a:buChar char="●"/>
                        <a:defRPr sz="1400">
                          <a:latin typeface="Proxima Nova"/>
                          <a:ea typeface="Proxima Nova"/>
                          <a:cs typeface="Proxima Nova"/>
                          <a:sym typeface="Proxima Nova"/>
                        </a:defRPr>
                      </a:pPr>
                      <a:r>
                        <a:t>null-terminated </a:t>
                      </a:r>
                      <a:r>
                        <a:rPr i="1"/>
                        <a:t>or</a:t>
                      </a:r>
                      <a:r>
                        <a:t> length-encoded</a:t>
                      </a:r>
                    </a:p>
                    <a:p>
                      <a:pPr marL="457200" indent="-228600" algn="l">
                        <a:buSzPct val="100000"/>
                        <a:buFont typeface="Helvetica"/>
                        <a:buChar char="●"/>
                        <a:defRPr sz="1400">
                          <a:latin typeface="Proxima Nova"/>
                          <a:ea typeface="Proxima Nova"/>
                          <a:cs typeface="Proxima Nova"/>
                          <a:sym typeface="Proxima Nova"/>
                        </a:defRPr>
                      </a:pPr>
                      <a:r>
                        <a:t>usually immutable in OOP</a:t>
                      </a:r>
                    </a:p>
                  </a:txBody>
                  <a:tcPr marL="91425" marR="91425" marT="91425" marB="91425" anchor="ctr" horzOverflow="overflow">
                    <a:lnL w="38100">
                      <a:solidFill>
                        <a:schemeClr val="accent5"/>
                      </a:solidFill>
                    </a:lnL>
                    <a:lnR w="38100">
                      <a:solidFill>
                        <a:schemeClr val="accent5"/>
                      </a:solidFill>
                    </a:lnR>
                  </a:tcPr>
                </a:tc>
                <a:tc>
                  <a:txBody>
                    <a:bodyPr/>
                    <a:lstStyle/>
                    <a:p>
                      <a:pPr algn="l">
                        <a:defRPr sz="1400">
                          <a:latin typeface="Proxima Nova"/>
                          <a:ea typeface="Proxima Nova"/>
                          <a:cs typeface="Proxima Nova"/>
                          <a:sym typeface="Proxima Nova"/>
                        </a:defRPr>
                      </a:pPr>
                      <a:r>
                        <a:t>unassigned</a:t>
                      </a:r>
                    </a:p>
                    <a:p>
                      <a:pPr marL="457200" indent="-228600" algn="l">
                        <a:buClr>
                          <a:srgbClr val="000000"/>
                        </a:buClr>
                        <a:buSzPct val="100000"/>
                        <a:buFont typeface="Helvetica"/>
                        <a:buChar char="●"/>
                        <a:defRPr sz="1400">
                          <a:latin typeface="Proxima Nova"/>
                          <a:ea typeface="Proxima Nova"/>
                          <a:cs typeface="Proxima Nova"/>
                          <a:sym typeface="Proxima Nova"/>
                        </a:defRPr>
                      </a:pPr>
                      <a:r>
                        <a:t>null</a:t>
                      </a:r>
                    </a:p>
                    <a:p>
                      <a:pPr marL="457200" indent="-228600" algn="l">
                        <a:buClr>
                          <a:srgbClr val="000000"/>
                        </a:buClr>
                        <a:buSzPct val="100000"/>
                        <a:buFont typeface="Helvetica"/>
                        <a:buChar char="●"/>
                        <a:defRPr sz="1400">
                          <a:latin typeface="Proxima Nova"/>
                          <a:ea typeface="Proxima Nova"/>
                          <a:cs typeface="Proxima Nova"/>
                          <a:sym typeface="Proxima Nova"/>
                        </a:defRPr>
                      </a:pPr>
                      <a:r>
                        <a:t>NA</a:t>
                      </a:r>
                    </a:p>
                    <a:p>
                      <a:pPr algn="l">
                        <a:defRPr sz="1400">
                          <a:latin typeface="Proxima Nova"/>
                          <a:ea typeface="Proxima Nova"/>
                          <a:cs typeface="Proxima Nova"/>
                          <a:sym typeface="Proxima Nova"/>
                        </a:defRPr>
                      </a:pPr>
                      <a:r>
                        <a:t>undefined</a:t>
                      </a:r>
                    </a:p>
                    <a:p>
                      <a:pPr marL="457200" indent="-228600" algn="l">
                        <a:buClr>
                          <a:srgbClr val="000000"/>
                        </a:buClr>
                        <a:buSzPct val="100000"/>
                        <a:buFont typeface="Helvetica"/>
                        <a:buChar char="●"/>
                        <a:defRPr sz="1400">
                          <a:latin typeface="Proxima Nova"/>
                          <a:ea typeface="Proxima Nova"/>
                          <a:cs typeface="Proxima Nova"/>
                          <a:sym typeface="Proxima Nova"/>
                        </a:defRPr>
                      </a:pPr>
                      <a:r>
                        <a:t>NA</a:t>
                      </a:r>
                    </a:p>
                    <a:p>
                      <a:pPr marL="457200" indent="-228600" algn="l">
                        <a:buClr>
                          <a:srgbClr val="000000"/>
                        </a:buClr>
                        <a:buSzPct val="100000"/>
                        <a:buFont typeface="Helvetica"/>
                        <a:buChar char="●"/>
                        <a:defRPr sz="1400">
                          <a:latin typeface="Proxima Nova"/>
                          <a:ea typeface="Proxima Nova"/>
                          <a:cs typeface="Proxima Nova"/>
                          <a:sym typeface="Proxima Nova"/>
                        </a:defRPr>
                      </a:pPr>
                      <a:r>
                        <a:t>+, − infinity</a:t>
                      </a:r>
                    </a:p>
                  </a:txBody>
                  <a:tcPr marL="91425" marR="91425" marT="91425" marB="91425" anchor="ctr" horzOverflow="overflow">
                    <a:lnL w="38100">
                      <a:solidFill>
                        <a:schemeClr val="accent5"/>
                      </a:solidFill>
                    </a:lnL>
                  </a:tcPr>
                </a:tc>
              </a:tr>
              <a:tr h="423175">
                <a:tc>
                  <a:txBody>
                    <a:bodyPr/>
                    <a:lstStyle/>
                    <a:p>
                      <a:pPr algn="l">
                        <a:defRPr sz="1400">
                          <a:latin typeface="Proxima Nova"/>
                          <a:ea typeface="Proxima Nova"/>
                          <a:cs typeface="Proxima Nova"/>
                          <a:sym typeface="Proxima Nova"/>
                        </a:defRPr>
                      </a:pPr>
                      <a:r>
                        <a:t>complex</a:t>
                      </a:r>
                    </a:p>
                    <a:p>
                      <a:pPr marL="457200" indent="-228600" algn="l">
                        <a:buClr>
                          <a:srgbClr val="000000"/>
                        </a:buClr>
                        <a:buSzPct val="100000"/>
                        <a:buFont typeface="Helvetica"/>
                        <a:buChar char="●"/>
                        <a:defRPr sz="1400">
                          <a:latin typeface="Proxima Nova"/>
                          <a:ea typeface="Proxima Nova"/>
                          <a:cs typeface="Proxima Nova"/>
                          <a:sym typeface="Proxima Nova"/>
                        </a:defRPr>
                      </a:pPr>
                      <a:r>
                        <a:t>2 x double</a:t>
                      </a:r>
                      <a:br/>
                      <a:r>
                        <a:t>(real, imaginary)</a:t>
                      </a:r>
                    </a:p>
                  </a:txBody>
                  <a:tcPr marL="91425" marR="91425" marT="91425" marB="91425" anchor="ctr" horzOverflow="overflow">
                    <a:lnR w="38100">
                      <a:solidFill>
                        <a:schemeClr val="accent5"/>
                      </a:solidFill>
                    </a:lnR>
                  </a:tcPr>
                </a:tc>
                <a:tc>
                  <a:txBody>
                    <a:bodyPr/>
                    <a:lstStyle/>
                    <a:p>
                      <a:pPr algn="l">
                        <a:defRPr sz="1400">
                          <a:latin typeface="Proxima Nova"/>
                          <a:ea typeface="Proxima Nova"/>
                          <a:cs typeface="Proxima Nova"/>
                          <a:sym typeface="Proxima Nova"/>
                        </a:defRPr>
                      </a:pPr>
                      <a:r>
                        <a:t>document</a:t>
                      </a:r>
                    </a:p>
                    <a:p>
                      <a:pPr marL="457200" indent="-228600" algn="l">
                        <a:buSzPct val="100000"/>
                        <a:buFont typeface="Helvetica"/>
                        <a:buChar char="●"/>
                        <a:defRPr sz="1400">
                          <a:latin typeface="Proxima Nova"/>
                          <a:ea typeface="Proxima Nova"/>
                          <a:cs typeface="Proxima Nova"/>
                          <a:sym typeface="Proxima Nova"/>
                        </a:defRPr>
                      </a:pPr>
                      <a:r>
                        <a:t>key-value pairs </a:t>
                      </a:r>
                      <a:br/>
                      <a:r>
                        <a:t>(JSON strings)</a:t>
                      </a:r>
                    </a:p>
                  </a:txBody>
                  <a:tcPr marL="91425" marR="91425" marT="91425" marB="91425" anchor="ctr" horzOverflow="overflow">
                    <a:lnL w="38100">
                      <a:solidFill>
                        <a:schemeClr val="accent5"/>
                      </a:solidFill>
                    </a:lnL>
                    <a:lnR w="38100">
                      <a:solidFill>
                        <a:schemeClr val="accent5"/>
                      </a:solidFill>
                    </a:lnR>
                  </a:tcPr>
                </a:tc>
                <a:tc>
                  <a:txBody>
                    <a:bodyPr/>
                    <a:lstStyle/>
                    <a:p>
                      <a:pPr algn="l">
                        <a:defRPr sz="1400">
                          <a:latin typeface="Proxima Nova"/>
                          <a:ea typeface="Proxima Nova"/>
                          <a:cs typeface="Proxima Nova"/>
                          <a:sym typeface="Proxima Nova"/>
                        </a:defRPr>
                      </a:pPr>
                      <a:r>
                        <a:t>BLOB</a:t>
                      </a:r>
                    </a:p>
                    <a:p>
                      <a:pPr marL="457200" indent="-228600" algn="l">
                        <a:buClr>
                          <a:srgbClr val="000000"/>
                        </a:buClr>
                        <a:buSzPct val="100000"/>
                        <a:buFont typeface="Helvetica"/>
                        <a:buChar char="●"/>
                        <a:defRPr sz="1400">
                          <a:latin typeface="Proxima Nova"/>
                          <a:ea typeface="Proxima Nova"/>
                          <a:cs typeface="Proxima Nova"/>
                          <a:sym typeface="Proxima Nova"/>
                        </a:defRPr>
                      </a:pPr>
                      <a:r>
                        <a:t>images, video</a:t>
                      </a:r>
                    </a:p>
                    <a:p>
                      <a:pPr marL="457200" indent="-228600" algn="l">
                        <a:buClr>
                          <a:srgbClr val="000000"/>
                        </a:buClr>
                        <a:buSzPct val="100000"/>
                        <a:buFont typeface="Helvetica"/>
                        <a:buChar char="●"/>
                        <a:defRPr sz="1400">
                          <a:latin typeface="Proxima Nova"/>
                          <a:ea typeface="Proxima Nova"/>
                          <a:cs typeface="Proxima Nova"/>
                          <a:sym typeface="Proxima Nova"/>
                        </a:defRPr>
                      </a:pPr>
                      <a:r>
                        <a:t>signals</a:t>
                      </a:r>
                    </a:p>
                  </a:txBody>
                  <a:tcPr marL="91425" marR="91425" marT="91425" marB="91425" anchor="ctr" horzOverflow="overflow">
                    <a:lnL w="38100">
                      <a:solidFill>
                        <a:schemeClr val="accent5"/>
                      </a:solidFill>
                    </a:lnL>
                  </a:tcPr>
                </a:tc>
              </a:tr>
            </a:tbl>
          </a:graphicData>
        </a:graphic>
      </p:graphicFrame>
      <p:sp>
        <p:nvSpPr>
          <p:cNvPr id="705" name="Shape 680"/>
          <p:cNvSpPr txBox="1">
            <a:spLocks noGrp="1"/>
          </p:cNvSpPr>
          <p:nvPr>
            <p:ph type="title"/>
          </p:nvPr>
        </p:nvSpPr>
        <p:spPr>
          <a:xfrm>
            <a:off x="251713" y="264024"/>
            <a:ext cx="8311799" cy="574801"/>
          </a:xfrm>
          <a:prstGeom prst="rect">
            <a:avLst/>
          </a:prstGeom>
        </p:spPr>
        <p:txBody>
          <a:bodyPr/>
          <a:lstStyle>
            <a:lvl1pPr defTabSz="822959">
              <a:defRPr sz="2520" b="1">
                <a:latin typeface="Proxima Nova"/>
                <a:ea typeface="Proxima Nova"/>
                <a:cs typeface="Proxima Nova"/>
                <a:sym typeface="Proxima Nova"/>
              </a:defRPr>
            </a:lvl1pPr>
          </a:lstStyle>
          <a:p>
            <a:r>
              <a:t>Data Types</a:t>
            </a:r>
          </a:p>
        </p:txBody>
      </p:sp>
      <p:pic>
        <p:nvPicPr>
          <p:cNvPr id="706" name="Shape 681" descr="Shape 681"/>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707" name="Shape 682"/>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423"/>
          <p:cNvSpPr txBox="1">
            <a:spLocks noGrp="1"/>
          </p:cNvSpPr>
          <p:nvPr>
            <p:ph type="body" sz="half" idx="1"/>
          </p:nvPr>
        </p:nvSpPr>
        <p:spPr>
          <a:xfrm>
            <a:off x="761428" y="1535231"/>
            <a:ext cx="3378376" cy="3274173"/>
          </a:xfrm>
          <a:prstGeom prst="rect">
            <a:avLst/>
          </a:prstGeom>
        </p:spPr>
        <p:txBody>
          <a:bodyPr lIns="0" tIns="0" rIns="0" bIns="0">
            <a:noAutofit/>
          </a:bodyPr>
          <a:lstStyle/>
          <a:p>
            <a:pPr>
              <a:spcBef>
                <a:spcPts val="703"/>
              </a:spcBef>
              <a:buSzTx/>
              <a:buNone/>
              <a:defRPr sz="3600"/>
            </a:pPr>
            <a:r>
              <a:rPr sz="2000" dirty="0"/>
              <a:t>The steps:</a:t>
            </a:r>
          </a:p>
          <a:p>
            <a:pPr marL="321457" indent="-285740">
              <a:spcBef>
                <a:spcPts val="703"/>
              </a:spcBef>
              <a:buFontTx/>
              <a:buAutoNum type="arabicPeriod"/>
              <a:defRPr sz="2800"/>
            </a:pPr>
            <a:r>
              <a:rPr sz="2000" dirty="0"/>
              <a:t>Identify the problem</a:t>
            </a:r>
          </a:p>
          <a:p>
            <a:pPr marL="321457" indent="-285740">
              <a:spcBef>
                <a:spcPts val="703"/>
              </a:spcBef>
              <a:buFontTx/>
              <a:buAutoNum type="arabicPeriod"/>
              <a:defRPr sz="2800"/>
            </a:pPr>
            <a:r>
              <a:rPr sz="2000" dirty="0"/>
              <a:t>Acquire the data</a:t>
            </a:r>
          </a:p>
          <a:p>
            <a:pPr marL="321457" indent="-285740">
              <a:spcBef>
                <a:spcPts val="703"/>
              </a:spcBef>
              <a:buFontTx/>
              <a:buAutoNum type="arabicPeriod"/>
              <a:defRPr sz="2800"/>
            </a:pPr>
            <a:r>
              <a:rPr sz="2000" dirty="0"/>
              <a:t>Parse the data</a:t>
            </a:r>
          </a:p>
          <a:p>
            <a:pPr marL="321457" indent="-285740">
              <a:spcBef>
                <a:spcPts val="703"/>
              </a:spcBef>
              <a:buFontTx/>
              <a:buAutoNum type="arabicPeriod"/>
              <a:defRPr sz="2800"/>
            </a:pPr>
            <a:r>
              <a:rPr sz="2000" dirty="0"/>
              <a:t>Mine the data</a:t>
            </a:r>
          </a:p>
          <a:p>
            <a:pPr marL="321457" indent="-285740">
              <a:spcBef>
                <a:spcPts val="703"/>
              </a:spcBef>
              <a:buFontTx/>
              <a:buAutoNum type="arabicPeriod"/>
              <a:defRPr sz="2800"/>
            </a:pPr>
            <a:r>
              <a:rPr sz="2000" dirty="0"/>
              <a:t>Refine the data</a:t>
            </a:r>
          </a:p>
          <a:p>
            <a:pPr marL="321457" indent="-285740">
              <a:spcBef>
                <a:spcPts val="703"/>
              </a:spcBef>
              <a:buFontTx/>
              <a:buAutoNum type="arabicPeriod"/>
              <a:defRPr sz="2800"/>
            </a:pPr>
            <a:r>
              <a:rPr sz="2000" dirty="0"/>
              <a:t>Build a data model</a:t>
            </a:r>
          </a:p>
          <a:p>
            <a:pPr marL="321457" indent="-285740">
              <a:spcBef>
                <a:spcPts val="703"/>
              </a:spcBef>
              <a:buFontTx/>
              <a:buAutoNum type="arabicPeriod"/>
              <a:defRPr sz="2800"/>
            </a:pPr>
            <a:r>
              <a:rPr sz="2000" dirty="0"/>
              <a:t>Present the results</a:t>
            </a:r>
          </a:p>
        </p:txBody>
      </p:sp>
      <p:pic>
        <p:nvPicPr>
          <p:cNvPr id="580" name="Shape 424" descr="Shape 424">
            <a:hlinkClick r:id="rId2"/>
          </p:cNvPr>
          <p:cNvPicPr>
            <a:picLocks noChangeAspect="1"/>
          </p:cNvPicPr>
          <p:nvPr/>
        </p:nvPicPr>
        <p:blipFill>
          <a:blip r:embed="rId3">
            <a:extLst/>
          </a:blip>
          <a:stretch>
            <a:fillRect/>
          </a:stretch>
        </p:blipFill>
        <p:spPr>
          <a:xfrm>
            <a:off x="4572000" y="0"/>
            <a:ext cx="3901268" cy="5167211"/>
          </a:xfrm>
          <a:prstGeom prst="rect">
            <a:avLst/>
          </a:prstGeom>
          <a:ln w="12700">
            <a:miter lim="400000"/>
          </a:ln>
        </p:spPr>
      </p:pic>
      <p:sp>
        <p:nvSpPr>
          <p:cNvPr id="581" name="Shape 425"/>
          <p:cNvSpPr txBox="1">
            <a:spLocks noGrp="1"/>
          </p:cNvSpPr>
          <p:nvPr>
            <p:ph type="title"/>
          </p:nvPr>
        </p:nvSpPr>
        <p:spPr>
          <a:xfrm>
            <a:off x="222366" y="138771"/>
            <a:ext cx="8250902" cy="501001"/>
          </a:xfrm>
          <a:prstGeom prst="rect">
            <a:avLst/>
          </a:prstGeom>
        </p:spPr>
        <p:txBody>
          <a:bodyPr>
            <a:normAutofit fontScale="90000"/>
          </a:bodyPr>
          <a:lstStyle>
            <a:lvl1pPr defTabSz="868680">
              <a:lnSpc>
                <a:spcPct val="100000"/>
              </a:lnSpc>
              <a:defRPr sz="3420"/>
            </a:lvl1pPr>
          </a:lstStyle>
          <a:p>
            <a:r>
              <a:rPr lang="en-GB" dirty="0" smtClean="0"/>
              <a:t>RECAP:-   </a:t>
            </a:r>
            <a:br>
              <a:rPr lang="en-GB" dirty="0" smtClean="0"/>
            </a:br>
            <a:r>
              <a:rPr dirty="0" smtClean="0"/>
              <a:t>Data </a:t>
            </a:r>
            <a:r>
              <a:rPr dirty="0"/>
              <a:t>Science Workflow</a:t>
            </a:r>
          </a:p>
        </p:txBody>
      </p:sp>
    </p:spTree>
    <p:extLst>
      <p:ext uri="{BB962C8B-B14F-4D97-AF65-F5344CB8AC3E}">
        <p14:creationId xmlns:p14="http://schemas.microsoft.com/office/powerpoint/2010/main" val="48499411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 name="Shape 687"/>
          <p:cNvGraphicFramePr/>
          <p:nvPr/>
        </p:nvGraphicFramePr>
        <p:xfrm>
          <a:off x="404113" y="1017375"/>
          <a:ext cx="8278374" cy="3347155"/>
        </p:xfrm>
        <a:graphic>
          <a:graphicData uri="http://schemas.openxmlformats.org/drawingml/2006/table">
            <a:tbl>
              <a:tblPr>
                <a:tableStyleId>{4C3C2611-4C71-4FC5-86AE-919BDF0F9419}</a:tableStyleId>
              </a:tblPr>
              <a:tblGrid>
                <a:gridCol w="1465875"/>
                <a:gridCol w="1705999"/>
                <a:gridCol w="2152625"/>
                <a:gridCol w="2953875"/>
              </a:tblGrid>
              <a:tr h="485700">
                <a:tc>
                  <a:txBody>
                    <a:bodyPr/>
                    <a:lstStyle/>
                    <a:p>
                      <a:pPr algn="l">
                        <a:defRPr sz="1800"/>
                      </a:pPr>
                      <a:r>
                        <a:rPr sz="1600" b="1">
                          <a:solidFill>
                            <a:srgbClr val="FFFFFF"/>
                          </a:solidFill>
                          <a:latin typeface="Proxima Nova"/>
                          <a:ea typeface="Proxima Nova"/>
                          <a:cs typeface="Proxima Nova"/>
                          <a:sym typeface="Proxima Nova"/>
                        </a:rPr>
                        <a:t>Name</a:t>
                      </a:r>
                    </a:p>
                  </a:txBody>
                  <a:tcPr marL="91425" marR="91425" marT="91425" marB="91425" anchor="ctr" horzOverflow="overflow">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Symbol</a:t>
                      </a:r>
                    </a:p>
                  </a:txBody>
                  <a:tcPr marL="91425" marR="91425" marT="91425" marB="91425" anchor="ctr" horzOverflow="overflow">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Limits</a:t>
                      </a:r>
                    </a:p>
                  </a:txBody>
                  <a:tcPr marL="91425" marR="91425" marT="91425" marB="91425" anchor="ctr" horzOverflow="overflow">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Where</a:t>
                      </a:r>
                    </a:p>
                  </a:txBody>
                  <a:tcPr marL="91425" marR="91425" marT="91425" marB="91425" anchor="ctr" horzOverflow="overflow">
                    <a:solidFill>
                      <a:schemeClr val="accent5"/>
                    </a:solidFill>
                  </a:tcPr>
                </a:tc>
              </a:tr>
              <a:tr h="594325">
                <a:tc>
                  <a:txBody>
                    <a:bodyPr/>
                    <a:lstStyle/>
                    <a:p>
                      <a:pPr algn="l">
                        <a:defRPr sz="1800"/>
                      </a:pPr>
                      <a:r>
                        <a:rPr sz="1400">
                          <a:latin typeface="Proxima Nova"/>
                          <a:ea typeface="Proxima Nova"/>
                          <a:cs typeface="Proxima Nova"/>
                          <a:sym typeface="Proxima Nova"/>
                        </a:rPr>
                        <a:t>binary</a:t>
                      </a:r>
                    </a:p>
                  </a:txBody>
                  <a:tcPr marL="91425" marR="91425" marT="91425" marB="91425" anchor="ctr" horzOverflow="overflow"/>
                </a:tc>
                <a:tc>
                  <a:txBody>
                    <a:bodyPr/>
                    <a:lstStyle/>
                    <a:p>
                      <a:pPr algn="l">
                        <a:defRPr sz="1400"/>
                      </a:pPr>
                      <a:endParaRP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base 2
range = 2</a:t>
                      </a: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ubiquitous</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octal</a:t>
                      </a:r>
                    </a:p>
                  </a:txBody>
                  <a:tcPr marL="91425" marR="91425" marT="91425" marB="91425" anchor="ctr" horzOverflow="overflow"/>
                </a:tc>
                <a:tc>
                  <a:txBody>
                    <a:bodyPr/>
                    <a:lstStyle/>
                    <a:p>
                      <a:pPr algn="l">
                        <a:defRPr sz="1400" b="1">
                          <a:solidFill>
                            <a:srgbClr val="0000FF"/>
                          </a:solidFill>
                          <a:latin typeface="Proxima Nova"/>
                          <a:ea typeface="Proxima Nova"/>
                          <a:cs typeface="Proxima Nova"/>
                          <a:sym typeface="Proxima Nova"/>
                        </a:defRPr>
                      </a:pPr>
                      <a:r>
                        <a:t>\</a:t>
                      </a:r>
                      <a:r>
                        <a:rPr b="0">
                          <a:solidFill>
                            <a:srgbClr val="000000"/>
                          </a:solidFill>
                        </a:rPr>
                        <a:t>123</a:t>
                      </a: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base 8
range = 256</a:t>
                      </a: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early digital computers</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decimal</a:t>
                      </a:r>
                    </a:p>
                  </a:txBody>
                  <a:tcPr marL="91425" marR="91425" marT="91425" marB="91425" anchor="ctr" horzOverflow="overflow"/>
                </a:tc>
                <a:tc>
                  <a:txBody>
                    <a:bodyPr/>
                    <a:lstStyle/>
                    <a:p>
                      <a:pPr algn="l">
                        <a:defRPr sz="1400"/>
                      </a:pPr>
                      <a:endParaRP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base 10</a:t>
                      </a: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ubiquitous</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12-bit</a:t>
                      </a:r>
                    </a:p>
                  </a:txBody>
                  <a:tcPr marL="91425" marR="91425" marT="91425" marB="91425" anchor="ctr" horzOverflow="overflow"/>
                </a:tc>
                <a:tc>
                  <a:txBody>
                    <a:bodyPr/>
                    <a:lstStyle/>
                    <a:p>
                      <a:pPr algn="l">
                        <a:defRPr sz="1400"/>
                      </a:pPr>
                      <a:endParaRP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base 10 range = 4096</a:t>
                      </a: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microcontrollers, 
analog-to-digital converters</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hexadecimal</a:t>
                      </a:r>
                    </a:p>
                  </a:txBody>
                  <a:tcPr marL="91425" marR="91425" marT="91425" marB="91425" anchor="ctr" horzOverflow="overflow"/>
                </a:tc>
                <a:tc>
                  <a:txBody>
                    <a:bodyPr/>
                    <a:lstStyle/>
                    <a:p>
                      <a:pPr algn="l">
                        <a:defRPr sz="1400" b="1">
                          <a:solidFill>
                            <a:srgbClr val="0000FF"/>
                          </a:solidFill>
                          <a:latin typeface="Proxima Nova"/>
                          <a:ea typeface="Proxima Nova"/>
                          <a:cs typeface="Proxima Nova"/>
                          <a:sym typeface="Proxima Nova"/>
                        </a:defRPr>
                      </a:pPr>
                      <a:r>
                        <a:t>\x</a:t>
                      </a:r>
                      <a:r>
                        <a:rPr b="0">
                          <a:solidFill>
                            <a:srgbClr val="000000"/>
                          </a:solidFill>
                        </a:rPr>
                        <a:t>123, 123</a:t>
                      </a:r>
                      <a:r>
                        <a:t>h</a:t>
                      </a:r>
                    </a:p>
                  </a:txBody>
                  <a:tcPr marL="91425" marR="91425" marT="91425" marB="91425" anchor="ctr" horzOverflow="overflow"/>
                </a:tc>
                <a:tc>
                  <a:txBody>
                    <a:bodyPr/>
                    <a:lstStyle/>
                    <a:p>
                      <a:pPr algn="l">
                        <a:defRPr sz="1400">
                          <a:latin typeface="Proxima Nova"/>
                          <a:ea typeface="Proxima Nova"/>
                          <a:cs typeface="Proxima Nova"/>
                          <a:sym typeface="Proxima Nova"/>
                        </a:defRPr>
                      </a:pPr>
                      <a:r>
                        <a:t>base 16</a:t>
                      </a:r>
                    </a:p>
                    <a:p>
                      <a:pPr algn="l">
                        <a:defRPr sz="1400">
                          <a:latin typeface="Proxima Nova"/>
                          <a:ea typeface="Proxima Nova"/>
                          <a:cs typeface="Proxima Nova"/>
                          <a:sym typeface="Proxima Nova"/>
                        </a:defRPr>
                      </a:pPr>
                      <a:r>
                        <a:t>range = 65,536</a:t>
                      </a:r>
                    </a:p>
                  </a:txBody>
                  <a:tcPr marL="91425" marR="91425" marT="91425" marB="91425" anchor="ctr" horzOverflow="overflow"/>
                </a:tc>
                <a:tc>
                  <a:txBody>
                    <a:bodyPr/>
                    <a:lstStyle/>
                    <a:p>
                      <a:pPr algn="l">
                        <a:defRPr sz="1800"/>
                      </a:pPr>
                      <a:r>
                        <a:rPr sz="1400">
                          <a:latin typeface="Proxima Nova"/>
                          <a:ea typeface="Proxima Nova"/>
                          <a:cs typeface="Proxima Nova"/>
                          <a:sym typeface="Proxima Nova"/>
                        </a:rPr>
                        <a:t>modern digital computers</a:t>
                      </a:r>
                    </a:p>
                  </a:txBody>
                  <a:tcPr marL="91425" marR="91425" marT="91425" marB="91425" anchor="ctr" horzOverflow="overflow"/>
                </a:tc>
              </a:tr>
            </a:tbl>
          </a:graphicData>
        </a:graphic>
      </p:graphicFrame>
      <p:sp>
        <p:nvSpPr>
          <p:cNvPr id="710" name="Shape 688"/>
          <p:cNvSpPr txBox="1">
            <a:spLocks noGrp="1"/>
          </p:cNvSpPr>
          <p:nvPr>
            <p:ph type="title"/>
          </p:nvPr>
        </p:nvSpPr>
        <p:spPr>
          <a:xfrm>
            <a:off x="251713" y="264024"/>
            <a:ext cx="8311799" cy="574801"/>
          </a:xfrm>
          <a:prstGeom prst="rect">
            <a:avLst/>
          </a:prstGeom>
        </p:spPr>
        <p:txBody>
          <a:bodyPr/>
          <a:lstStyle>
            <a:lvl1pPr defTabSz="822959">
              <a:defRPr sz="2520" b="1">
                <a:latin typeface="Proxima Nova"/>
                <a:ea typeface="Proxima Nova"/>
                <a:cs typeface="Proxima Nova"/>
                <a:sym typeface="Proxima Nova"/>
              </a:defRPr>
            </a:lvl1pPr>
          </a:lstStyle>
          <a:p>
            <a:r>
              <a:t>Numeric Data Representation</a:t>
            </a:r>
          </a:p>
        </p:txBody>
      </p:sp>
      <p:pic>
        <p:nvPicPr>
          <p:cNvPr id="711" name="Shape 689" descr="Shape 689"/>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712" name="Shape 690"/>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4" name="Shape 695"/>
          <p:cNvGraphicFramePr/>
          <p:nvPr/>
        </p:nvGraphicFramePr>
        <p:xfrm>
          <a:off x="404113" y="941175"/>
          <a:ext cx="8278350" cy="3553455"/>
        </p:xfrm>
        <a:graphic>
          <a:graphicData uri="http://schemas.openxmlformats.org/drawingml/2006/table">
            <a:tbl>
              <a:tblPr>
                <a:tableStyleId>{4C3C2611-4C71-4FC5-86AE-919BDF0F9419}</a:tableStyleId>
              </a:tblPr>
              <a:tblGrid>
                <a:gridCol w="1727175"/>
                <a:gridCol w="1673850"/>
                <a:gridCol w="1940375"/>
                <a:gridCol w="2936950"/>
              </a:tblGrid>
              <a:tr h="485700">
                <a:tc>
                  <a:txBody>
                    <a:bodyPr/>
                    <a:lstStyle/>
                    <a:p>
                      <a:pPr algn="l">
                        <a:defRPr sz="1800"/>
                      </a:pPr>
                      <a:r>
                        <a:rPr sz="1600" b="1">
                          <a:solidFill>
                            <a:srgbClr val="FFFFFF"/>
                          </a:solidFill>
                          <a:latin typeface="Proxima Nova"/>
                          <a:ea typeface="Proxima Nova"/>
                          <a:cs typeface="Proxima Nova"/>
                          <a:sym typeface="Proxima Nova"/>
                        </a:rPr>
                        <a:t>Type</a:t>
                      </a:r>
                    </a:p>
                  </a:txBody>
                  <a:tcPr marL="91425" marR="91425" marT="91425" marB="91425" anchor="ctr" horzOverflow="overflow">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Python</a:t>
                      </a:r>
                    </a:p>
                  </a:txBody>
                  <a:tcPr marL="91425" marR="91425" marT="91425" marB="91425" anchor="ctr" horzOverflow="overflow">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Numpy</a:t>
                      </a:r>
                    </a:p>
                  </a:txBody>
                  <a:tcPr marL="91425" marR="91425" marT="91425" marB="91425" anchor="ctr" horzOverflow="overflow">
                    <a:solidFill>
                      <a:schemeClr val="accent5"/>
                    </a:solidFill>
                  </a:tcPr>
                </a:tc>
                <a:tc>
                  <a:txBody>
                    <a:bodyPr/>
                    <a:lstStyle/>
                    <a:p>
                      <a:pPr algn="l">
                        <a:defRPr sz="1800"/>
                      </a:pPr>
                      <a:r>
                        <a:rPr sz="1600" b="1">
                          <a:solidFill>
                            <a:srgbClr val="FFFFFF"/>
                          </a:solidFill>
                          <a:latin typeface="Proxima Nova"/>
                          <a:ea typeface="Proxima Nova"/>
                          <a:cs typeface="Proxima Nova"/>
                          <a:sym typeface="Proxima Nova"/>
                        </a:rPr>
                        <a:t>Usage</a:t>
                      </a:r>
                    </a:p>
                  </a:txBody>
                  <a:tcPr marL="91425" marR="91425" marT="91425" marB="91425" anchor="ctr" horzOverflow="overflow">
                    <a:solidFill>
                      <a:schemeClr val="accent5"/>
                    </a:solidFill>
                  </a:tcPr>
                </a:tc>
              </a:tr>
              <a:tr h="594325">
                <a:tc>
                  <a:txBody>
                    <a:bodyPr/>
                    <a:lstStyle/>
                    <a:p>
                      <a:pPr algn="l">
                        <a:defRPr sz="1400">
                          <a:latin typeface="Proxima Nova"/>
                          <a:ea typeface="Proxima Nova"/>
                          <a:cs typeface="Proxima Nova"/>
                          <a:sym typeface="Proxima Nova"/>
                        </a:defRPr>
                      </a:pPr>
                      <a:r>
                        <a:t>byte</a:t>
                      </a:r>
                    </a:p>
                    <a:p>
                      <a:pPr algn="l">
                        <a:defRPr sz="1400">
                          <a:latin typeface="Proxima Nova"/>
                          <a:ea typeface="Proxima Nova"/>
                          <a:cs typeface="Proxima Nova"/>
                          <a:sym typeface="Proxima Nova"/>
                        </a:defRPr>
                      </a:pPr>
                      <a:r>
                        <a:t>byte array</a:t>
                      </a:r>
                    </a:p>
                  </a:txBody>
                  <a:tcPr marL="91425" marR="91425" marT="91425" marB="91425" anchor="ctr" horzOverflow="overflow"/>
                </a:tc>
                <a:tc>
                  <a:txBody>
                    <a:bodyPr/>
                    <a:lstStyle/>
                    <a:p>
                      <a:pPr algn="l">
                        <a:defRPr sz="1800"/>
                      </a:pPr>
                      <a:r>
                        <a:rPr sz="1200">
                          <a:solidFill>
                            <a:srgbClr val="242729"/>
                          </a:solidFill>
                          <a:latin typeface="Bitter"/>
                          <a:ea typeface="Bitter"/>
                          <a:cs typeface="Bitter"/>
                          <a:sym typeface="Bitter"/>
                        </a:rPr>
                        <a:t>b‘any string’
bytearray()</a:t>
                      </a:r>
                    </a:p>
                  </a:txBody>
                  <a:tcPr marL="91425" marR="91425" marT="91425" marB="91425" anchor="ctr" horzOverflow="overflow"/>
                </a:tc>
                <a:tc>
                  <a:txBody>
                    <a:bodyPr/>
                    <a:lstStyle/>
                    <a:p>
                      <a:pPr algn="l">
                        <a:defRPr sz="1400"/>
                      </a:pPr>
                      <a:endParaRPr/>
                    </a:p>
                  </a:txBody>
                  <a:tcPr marL="91425" marR="91425" marT="91425" marB="91425" anchor="ctr" horzOverflow="overflow"/>
                </a:tc>
                <a:tc>
                  <a:txBody>
                    <a:bodyPr/>
                    <a:lstStyle/>
                    <a:p>
                      <a:pPr marL="457200" indent="-228600" algn="l">
                        <a:buSzPct val="100000"/>
                        <a:buFont typeface="Helvetica"/>
                        <a:buChar char="●"/>
                        <a:defRPr sz="1400">
                          <a:latin typeface="Proxima Nova"/>
                          <a:ea typeface="Proxima Nova"/>
                          <a:cs typeface="Proxima Nova"/>
                          <a:sym typeface="Proxima Nova"/>
                        </a:defRPr>
                      </a:pPr>
                      <a:r>
                        <a:t>immutable</a:t>
                      </a:r>
                    </a:p>
                    <a:p>
                      <a:pPr marL="457200" indent="-228600" algn="l">
                        <a:buClr>
                          <a:srgbClr val="000000"/>
                        </a:buClr>
                        <a:buSzPct val="100000"/>
                        <a:buFont typeface="Helvetica"/>
                        <a:buChar char="●"/>
                        <a:defRPr sz="1400">
                          <a:latin typeface="Proxima Nova"/>
                          <a:ea typeface="Proxima Nova"/>
                          <a:cs typeface="Proxima Nova"/>
                          <a:sym typeface="Proxima Nova"/>
                        </a:defRPr>
                      </a:pPr>
                      <a:r>
                        <a:t>mutable</a:t>
                      </a:r>
                    </a:p>
                  </a:txBody>
                  <a:tcPr marL="91425" marR="91425" marT="91425" marB="91425" anchor="ctr" horzOverflow="overflow"/>
                </a:tc>
              </a:tr>
              <a:tr h="594325">
                <a:tc>
                  <a:txBody>
                    <a:bodyPr/>
                    <a:lstStyle/>
                    <a:p>
                      <a:pPr algn="l">
                        <a:defRPr sz="1800"/>
                      </a:pPr>
                      <a:r>
                        <a:rPr sz="1400">
                          <a:latin typeface="Proxima Nova"/>
                          <a:ea typeface="Proxima Nova"/>
                          <a:cs typeface="Proxima Nova"/>
                          <a:sym typeface="Proxima Nova"/>
                        </a:rPr>
                        <a:t>integer</a:t>
                      </a:r>
                    </a:p>
                  </a:txBody>
                  <a:tcPr marL="91425" marR="91425" marT="91425" marB="91425" anchor="ctr" horzOverflow="overflow"/>
                </a:tc>
                <a:tc>
                  <a:txBody>
                    <a:bodyPr/>
                    <a:lstStyle/>
                    <a:p>
                      <a:pPr algn="l">
                        <a:defRPr sz="1800"/>
                      </a:pPr>
                      <a:r>
                        <a:rPr sz="1200">
                          <a:solidFill>
                            <a:srgbClr val="242729"/>
                          </a:solidFill>
                          <a:latin typeface="Bitter"/>
                          <a:ea typeface="Bitter"/>
                          <a:cs typeface="Bitter"/>
                          <a:sym typeface="Bitter"/>
                        </a:rPr>
                        <a:t>int()</a:t>
                      </a:r>
                    </a:p>
                  </a:txBody>
                  <a:tcPr marL="91425" marR="91425" marT="91425" marB="91425" anchor="ctr" horzOverflow="overflow"/>
                </a:tc>
                <a:tc>
                  <a:txBody>
                    <a:bodyPr/>
                    <a:lstStyle/>
                    <a:p>
                      <a:pPr marL="457200" indent="-228600" algn="l">
                        <a:buClr>
                          <a:srgbClr val="000000"/>
                        </a:buClr>
                        <a:buSzPct val="100000"/>
                        <a:buFont typeface="Helvetica"/>
                        <a:buChar char="●"/>
                        <a:defRPr sz="1400">
                          <a:latin typeface="Proxima Nova"/>
                          <a:ea typeface="Proxima Nova"/>
                          <a:cs typeface="Proxima Nova"/>
                          <a:sym typeface="Proxima Nova"/>
                        </a:defRPr>
                      </a:pPr>
                      <a:r>
                        <a:t>11 types</a:t>
                      </a:r>
                    </a:p>
                  </a:txBody>
                  <a:tcPr marL="91425" marR="91425" marT="91425" marB="91425" anchor="ctr" horzOverflow="overflow"/>
                </a:tc>
                <a:tc>
                  <a:txBody>
                    <a:bodyPr/>
                    <a:lstStyle/>
                    <a:p>
                      <a:pPr marL="457200" indent="-228600" algn="l">
                        <a:buSzPct val="100000"/>
                        <a:buFont typeface="Helvetica"/>
                        <a:buChar char="●"/>
                        <a:defRPr sz="1400">
                          <a:latin typeface="Proxima Nova"/>
                          <a:ea typeface="Proxima Nova"/>
                          <a:cs typeface="Proxima Nova"/>
                          <a:sym typeface="Proxima Nova"/>
                        </a:defRPr>
                      </a:pPr>
                      <a:r>
                        <a:t>signed, unsigned</a:t>
                      </a:r>
                    </a:p>
                    <a:p>
                      <a:pPr marL="457200" indent="-228600" algn="l">
                        <a:buSzPct val="100000"/>
                        <a:buFont typeface="Helvetica"/>
                        <a:buChar char="●"/>
                        <a:defRPr sz="1400">
                          <a:latin typeface="Proxima Nova"/>
                          <a:ea typeface="Proxima Nova"/>
                          <a:cs typeface="Proxima Nova"/>
                          <a:sym typeface="Proxima Nova"/>
                        </a:defRPr>
                      </a:pPr>
                      <a:r>
                        <a:t>8, 16, 32, 64 bits, unlimited</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floating-point</a:t>
                      </a:r>
                    </a:p>
                  </a:txBody>
                  <a:tcPr marL="91425" marR="91425" marT="91425" marB="91425" anchor="ctr" horzOverflow="overflow"/>
                </a:tc>
                <a:tc>
                  <a:txBody>
                    <a:bodyPr/>
                    <a:lstStyle/>
                    <a:p>
                      <a:pPr algn="l">
                        <a:defRPr sz="1800"/>
                      </a:pPr>
                      <a:r>
                        <a:rPr sz="1200">
                          <a:solidFill>
                            <a:srgbClr val="242729"/>
                          </a:solidFill>
                          <a:latin typeface="Bitter"/>
                          <a:ea typeface="Bitter"/>
                          <a:cs typeface="Bitter"/>
                          <a:sym typeface="Bitter"/>
                        </a:rPr>
                        <a:t>float()</a:t>
                      </a:r>
                    </a:p>
                  </a:txBody>
                  <a:tcPr marL="91425" marR="91425" marT="91425" marB="91425" anchor="ctr" horzOverflow="overflow"/>
                </a:tc>
                <a:tc>
                  <a:txBody>
                    <a:bodyPr/>
                    <a:lstStyle/>
                    <a:p>
                      <a:pPr marL="457200" indent="-228600" algn="l">
                        <a:buSzPct val="100000"/>
                        <a:buFont typeface="Helvetica"/>
                        <a:buChar char="●"/>
                        <a:defRPr sz="1400">
                          <a:latin typeface="Proxima Nova"/>
                          <a:ea typeface="Proxima Nova"/>
                          <a:cs typeface="Proxima Nova"/>
                          <a:sym typeface="Proxima Nova"/>
                        </a:defRPr>
                      </a:pPr>
                      <a:r>
                        <a:t>3 types</a:t>
                      </a:r>
                    </a:p>
                  </a:txBody>
                  <a:tcPr marL="91425" marR="91425" marT="91425" marB="91425" anchor="ctr" horzOverflow="overflow"/>
                </a:tc>
                <a:tc>
                  <a:txBody>
                    <a:bodyPr/>
                    <a:lstStyle/>
                    <a:p>
                      <a:pPr marL="457200" indent="-228600" algn="l">
                        <a:buClr>
                          <a:srgbClr val="000000"/>
                        </a:buClr>
                        <a:buSzPct val="100000"/>
                        <a:buFont typeface="Helvetica"/>
                        <a:buChar char="●"/>
                        <a:defRPr sz="1400">
                          <a:latin typeface="Proxima Nova"/>
                          <a:ea typeface="Proxima Nova"/>
                          <a:cs typeface="Proxima Nova"/>
                          <a:sym typeface="Proxima Nova"/>
                        </a:defRPr>
                      </a:pPr>
                      <a:r>
                        <a:t>16, 32, 64 bits</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complex</a:t>
                      </a:r>
                    </a:p>
                  </a:txBody>
                  <a:tcPr marL="91425" marR="91425" marT="91425" marB="91425" anchor="ctr" horzOverflow="overflow"/>
                </a:tc>
                <a:tc>
                  <a:txBody>
                    <a:bodyPr/>
                    <a:lstStyle/>
                    <a:p>
                      <a:pPr algn="l">
                        <a:defRPr sz="1800"/>
                      </a:pPr>
                      <a:r>
                        <a:rPr sz="1200">
                          <a:solidFill>
                            <a:srgbClr val="242729"/>
                          </a:solidFill>
                          <a:latin typeface="Bitter"/>
                          <a:ea typeface="Bitter"/>
                          <a:cs typeface="Bitter"/>
                          <a:sym typeface="Bitter"/>
                        </a:rPr>
                        <a:t>complex()</a:t>
                      </a:r>
                    </a:p>
                  </a:txBody>
                  <a:tcPr marL="91425" marR="91425" marT="91425" marB="91425" anchor="ctr" horzOverflow="overflow"/>
                </a:tc>
                <a:tc>
                  <a:txBody>
                    <a:bodyPr/>
                    <a:lstStyle/>
                    <a:p>
                      <a:pPr marL="457200" indent="-228600" algn="l">
                        <a:buSzPct val="100000"/>
                        <a:buFont typeface="Helvetica"/>
                        <a:buChar char="●"/>
                        <a:defRPr sz="1400">
                          <a:latin typeface="Proxima Nova"/>
                          <a:ea typeface="Proxima Nova"/>
                          <a:cs typeface="Proxima Nova"/>
                          <a:sym typeface="Proxima Nova"/>
                        </a:defRPr>
                      </a:pPr>
                      <a:r>
                        <a:t>2 types</a:t>
                      </a:r>
                    </a:p>
                  </a:txBody>
                  <a:tcPr marL="91425" marR="91425" marT="91425" marB="91425" anchor="ctr" horzOverflow="overflow"/>
                </a:tc>
                <a:tc>
                  <a:txBody>
                    <a:bodyPr/>
                    <a:lstStyle/>
                    <a:p>
                      <a:pPr marL="457200" indent="-228600" algn="l">
                        <a:buClr>
                          <a:srgbClr val="000000"/>
                        </a:buClr>
                        <a:buSzPct val="100000"/>
                        <a:buFont typeface="Helvetica"/>
                        <a:buChar char="●"/>
                        <a:defRPr sz="1400">
                          <a:latin typeface="Proxima Nova"/>
                          <a:ea typeface="Proxima Nova"/>
                          <a:cs typeface="Proxima Nova"/>
                          <a:sym typeface="Proxima Nova"/>
                        </a:defRPr>
                      </a:pPr>
                      <a:r>
                        <a:t>64, 128 bits</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unassigned</a:t>
                      </a:r>
                    </a:p>
                  </a:txBody>
                  <a:tcPr marL="91425" marR="91425" marT="91425" marB="91425" anchor="ctr" horzOverflow="overflow"/>
                </a:tc>
                <a:tc>
                  <a:txBody>
                    <a:bodyPr/>
                    <a:lstStyle/>
                    <a:p>
                      <a:pPr algn="l">
                        <a:defRPr sz="1800"/>
                      </a:pPr>
                      <a:r>
                        <a:rPr sz="1200">
                          <a:solidFill>
                            <a:srgbClr val="242729"/>
                          </a:solidFill>
                          <a:latin typeface="Bitter"/>
                          <a:ea typeface="Bitter"/>
                          <a:cs typeface="Bitter"/>
                          <a:sym typeface="Bitter"/>
                        </a:rPr>
                        <a:t>None</a:t>
                      </a:r>
                    </a:p>
                  </a:txBody>
                  <a:tcPr marL="91425" marR="91425" marT="91425" marB="91425" anchor="ctr" horzOverflow="overflow"/>
                </a:tc>
                <a:tc>
                  <a:txBody>
                    <a:bodyPr/>
                    <a:lstStyle/>
                    <a:p>
                      <a:pPr algn="l">
                        <a:defRPr sz="1400"/>
                      </a:pPr>
                      <a:endParaRPr/>
                    </a:p>
                  </a:txBody>
                  <a:tcPr marL="91425" marR="91425" marT="91425" marB="91425" anchor="ctr" horzOverflow="overflow"/>
                </a:tc>
                <a:tc>
                  <a:txBody>
                    <a:bodyPr/>
                    <a:lstStyle/>
                    <a:p>
                      <a:pPr marL="457200" indent="-228600" algn="l">
                        <a:buClr>
                          <a:srgbClr val="000000"/>
                        </a:buClr>
                        <a:buSzPct val="100000"/>
                        <a:buFont typeface="Helvetica"/>
                        <a:buChar char="●"/>
                        <a:defRPr sz="1400">
                          <a:latin typeface="Proxima Nova"/>
                          <a:ea typeface="Proxima Nova"/>
                          <a:cs typeface="Proxima Nova"/>
                          <a:sym typeface="Proxima Nova"/>
                        </a:defRPr>
                      </a:pPr>
                      <a:r>
                        <a:t>object</a:t>
                      </a:r>
                    </a:p>
                    <a:p>
                      <a:pPr marL="457200" indent="-228600" algn="l">
                        <a:buClr>
                          <a:srgbClr val="000000"/>
                        </a:buClr>
                        <a:buSzPct val="100000"/>
                        <a:buFont typeface="Helvetica"/>
                        <a:buChar char="●"/>
                        <a:defRPr sz="1200">
                          <a:solidFill>
                            <a:srgbClr val="242729"/>
                          </a:solidFill>
                          <a:latin typeface="Bitter"/>
                          <a:ea typeface="Bitter"/>
                          <a:cs typeface="Bitter"/>
                          <a:sym typeface="Bitter"/>
                        </a:defRPr>
                      </a:pPr>
                      <a:r>
                        <a:t>myVar is not None</a:t>
                      </a:r>
                    </a:p>
                  </a:txBody>
                  <a:tcPr marL="91425" marR="91425" marT="91425" marB="91425" anchor="ctr" horzOverflow="overflow"/>
                </a:tc>
              </a:tr>
              <a:tr h="423175">
                <a:tc>
                  <a:txBody>
                    <a:bodyPr/>
                    <a:lstStyle/>
                    <a:p>
                      <a:pPr algn="l">
                        <a:defRPr sz="1800"/>
                      </a:pPr>
                      <a:r>
                        <a:rPr sz="1400">
                          <a:latin typeface="Proxima Nova"/>
                          <a:ea typeface="Proxima Nova"/>
                          <a:cs typeface="Proxima Nova"/>
                          <a:sym typeface="Proxima Nova"/>
                        </a:rPr>
                        <a:t>missing</a:t>
                      </a:r>
                    </a:p>
                  </a:txBody>
                  <a:tcPr marL="91425" marR="91425" marT="91425" marB="91425" anchor="ctr" horzOverflow="overflow"/>
                </a:tc>
                <a:tc>
                  <a:txBody>
                    <a:bodyPr/>
                    <a:lstStyle/>
                    <a:p>
                      <a:pPr algn="l">
                        <a:defRPr sz="1800"/>
                      </a:pPr>
                      <a:r>
                        <a:rPr sz="1200">
                          <a:solidFill>
                            <a:srgbClr val="242729"/>
                          </a:solidFill>
                          <a:latin typeface="Bitter"/>
                          <a:ea typeface="Bitter"/>
                          <a:cs typeface="Bitter"/>
                          <a:sym typeface="Bitter"/>
                        </a:rPr>
                        <a:t>nan</a:t>
                      </a:r>
                    </a:p>
                  </a:txBody>
                  <a:tcPr marL="91425" marR="91425" marT="91425" marB="91425" anchor="ctr" horzOverflow="overflow"/>
                </a:tc>
                <a:tc>
                  <a:txBody>
                    <a:bodyPr/>
                    <a:lstStyle/>
                    <a:p>
                      <a:pPr algn="l">
                        <a:defRPr sz="1200">
                          <a:solidFill>
                            <a:srgbClr val="242729"/>
                          </a:solidFill>
                          <a:latin typeface="Bitter"/>
                          <a:ea typeface="Bitter"/>
                          <a:cs typeface="Bitter"/>
                          <a:sym typeface="Bitter"/>
                        </a:defRPr>
                      </a:pPr>
                      <a:r>
                        <a:t>isnull()</a:t>
                      </a:r>
                      <a:r>
                        <a:rPr sz="1400">
                          <a:solidFill>
                            <a:srgbClr val="000000"/>
                          </a:solidFill>
                          <a:latin typeface="Proxima Nova"/>
                          <a:ea typeface="Proxima Nova"/>
                          <a:cs typeface="Proxima Nova"/>
                          <a:sym typeface="Proxima Nova"/>
                        </a:rPr>
                        <a:t>, </a:t>
                      </a:r>
                      <a:r>
                        <a:t>notnull()</a:t>
                      </a:r>
                      <a:r>
                        <a:rPr sz="1400">
                          <a:solidFill>
                            <a:srgbClr val="000000"/>
                          </a:solidFill>
                          <a:latin typeface="Proxima Nova"/>
                          <a:ea typeface="Proxima Nova"/>
                          <a:cs typeface="Proxima Nova"/>
                          <a:sym typeface="Proxima Nova"/>
                        </a:rPr>
                        <a:t>, </a:t>
                      </a:r>
                      <a:r>
                        <a:t>isnan()</a:t>
                      </a:r>
                    </a:p>
                  </a:txBody>
                  <a:tcPr marL="91425" marR="91425" marT="91425" marB="91425" anchor="ctr" horzOverflow="overflow"/>
                </a:tc>
                <a:tc>
                  <a:txBody>
                    <a:bodyPr/>
                    <a:lstStyle/>
                    <a:p>
                      <a:pPr marL="457200" indent="-228600" algn="l">
                        <a:buClr>
                          <a:srgbClr val="000000"/>
                        </a:buClr>
                        <a:buSzPct val="100000"/>
                        <a:buFont typeface="Helvetica"/>
                        <a:buChar char="●"/>
                        <a:defRPr sz="1400">
                          <a:latin typeface="Proxima Nova"/>
                          <a:ea typeface="Proxima Nova"/>
                          <a:cs typeface="Proxima Nova"/>
                          <a:sym typeface="Proxima Nova"/>
                        </a:defRPr>
                      </a:pPr>
                      <a:r>
                        <a:t>float, object</a:t>
                      </a:r>
                    </a:p>
                  </a:txBody>
                  <a:tcPr marL="91425" marR="91425" marT="91425" marB="91425" anchor="ctr" horzOverflow="overflow"/>
                </a:tc>
              </a:tr>
            </a:tbl>
          </a:graphicData>
        </a:graphic>
      </p:graphicFrame>
      <p:sp>
        <p:nvSpPr>
          <p:cNvPr id="715" name="Shape 696"/>
          <p:cNvSpPr txBox="1">
            <a:spLocks noGrp="1"/>
          </p:cNvSpPr>
          <p:nvPr>
            <p:ph type="title"/>
          </p:nvPr>
        </p:nvSpPr>
        <p:spPr>
          <a:xfrm>
            <a:off x="251713" y="264024"/>
            <a:ext cx="8311799" cy="574801"/>
          </a:xfrm>
          <a:prstGeom prst="rect">
            <a:avLst/>
          </a:prstGeom>
        </p:spPr>
        <p:txBody>
          <a:bodyPr/>
          <a:lstStyle>
            <a:lvl1pPr defTabSz="822959">
              <a:defRPr sz="2520" b="1">
                <a:latin typeface="Proxima Nova"/>
                <a:ea typeface="Proxima Nova"/>
                <a:cs typeface="Proxima Nova"/>
                <a:sym typeface="Proxima Nova"/>
              </a:defRPr>
            </a:lvl1pPr>
          </a:lstStyle>
          <a:p>
            <a:r>
              <a:t>Data Types in Python and NumPy</a:t>
            </a:r>
          </a:p>
        </p:txBody>
      </p:sp>
      <p:pic>
        <p:nvPicPr>
          <p:cNvPr id="716" name="Shape 697" descr="Shape 697"/>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717" name="Shape 698"/>
          <p:cNvSpPr txBox="1">
            <a:spLocks noGrp="1"/>
          </p:cNvSpPr>
          <p:nvPr>
            <p:ph type="sldNum" sz="quarter" idx="2"/>
          </p:nvPr>
        </p:nvSpPr>
        <p:spPr>
          <a:xfrm>
            <a:off x="8726291" y="4762675"/>
            <a:ext cx="379192" cy="36795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03"/>
          <p:cNvSpPr txBox="1">
            <a:spLocks noGrp="1"/>
          </p:cNvSpPr>
          <p:nvPr>
            <p:ph type="title"/>
          </p:nvPr>
        </p:nvSpPr>
        <p:spPr>
          <a:xfrm>
            <a:off x="311699" y="292624"/>
            <a:ext cx="8520602" cy="572702"/>
          </a:xfrm>
          <a:prstGeom prst="rect">
            <a:avLst/>
          </a:prstGeom>
        </p:spPr>
        <p:txBody>
          <a:bodyPr/>
          <a:lstStyle>
            <a:lvl1pPr defTabSz="822959">
              <a:defRPr sz="2520" b="1">
                <a:latin typeface="Proxima Nova"/>
                <a:ea typeface="Proxima Nova"/>
                <a:cs typeface="Proxima Nova"/>
                <a:sym typeface="Proxima Nova"/>
              </a:defRPr>
            </a:lvl1pPr>
          </a:lstStyle>
          <a:p>
            <a:r>
              <a:t>Data Forensics</a:t>
            </a:r>
          </a:p>
        </p:txBody>
      </p:sp>
      <p:sp>
        <p:nvSpPr>
          <p:cNvPr id="720" name="Shape 704"/>
          <p:cNvSpPr txBox="1">
            <a:spLocks noGrp="1"/>
          </p:cNvSpPr>
          <p:nvPr>
            <p:ph type="body" sz="quarter" idx="1"/>
          </p:nvPr>
        </p:nvSpPr>
        <p:spPr>
          <a:xfrm>
            <a:off x="763599" y="1099900"/>
            <a:ext cx="1505702" cy="482701"/>
          </a:xfrm>
          <a:prstGeom prst="rect">
            <a:avLst/>
          </a:prstGeom>
        </p:spPr>
        <p:txBody>
          <a:bodyPr>
            <a:normAutofit fontScale="92500" lnSpcReduction="10000"/>
          </a:bodyPr>
          <a:lstStyle>
            <a:lvl1pPr algn="ctr" defTabSz="740663">
              <a:spcBef>
                <a:spcPts val="1200"/>
              </a:spcBef>
              <a:buSzTx/>
              <a:buNone/>
              <a:defRPr sz="1944" b="1">
                <a:solidFill>
                  <a:srgbClr val="000000"/>
                </a:solidFill>
                <a:latin typeface="Proxima Nova"/>
                <a:ea typeface="Proxima Nova"/>
                <a:cs typeface="Proxima Nova"/>
                <a:sym typeface="Proxima Nova"/>
              </a:defRPr>
            </a:lvl1pPr>
          </a:lstStyle>
          <a:p>
            <a:r>
              <a:t>Inputs</a:t>
            </a:r>
          </a:p>
        </p:txBody>
      </p:sp>
      <p:sp>
        <p:nvSpPr>
          <p:cNvPr id="721" name="Shape 705"/>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52</a:t>
            </a:fld>
            <a:endParaRPr/>
          </a:p>
        </p:txBody>
      </p:sp>
      <p:grpSp>
        <p:nvGrpSpPr>
          <p:cNvPr id="724" name="Shape 706"/>
          <p:cNvGrpSpPr/>
          <p:nvPr/>
        </p:nvGrpSpPr>
        <p:grpSpPr>
          <a:xfrm>
            <a:off x="684350" y="1582600"/>
            <a:ext cx="3501000" cy="1484101"/>
            <a:chOff x="0" y="0"/>
            <a:chExt cx="3500999" cy="1484100"/>
          </a:xfrm>
        </p:grpSpPr>
        <p:sp>
          <p:nvSpPr>
            <p:cNvPr id="722" name="Oval"/>
            <p:cNvSpPr/>
            <p:nvPr/>
          </p:nvSpPr>
          <p:spPr>
            <a:xfrm>
              <a:off x="0" y="-1"/>
              <a:ext cx="3501000" cy="1484102"/>
            </a:xfrm>
            <a:prstGeom prst="ellipse">
              <a:avLst/>
            </a:prstGeom>
            <a:solidFill>
              <a:srgbClr val="EEEEEE"/>
            </a:solidFill>
            <a:ln w="38100" cap="flat">
              <a:solidFill>
                <a:schemeClr val="accent5"/>
              </a:solidFill>
              <a:prstDash val="solid"/>
              <a:round/>
            </a:ln>
            <a:effectLst/>
          </p:spPr>
          <p:txBody>
            <a:bodyPr wrap="square" lIns="45719" tIns="45719" rIns="45719" bIns="45719" numCol="1" anchor="ctr">
              <a:noAutofit/>
            </a:bodyPr>
            <a:lstStyle/>
            <a:p>
              <a:pPr algn="ctr"/>
              <a:endParaRPr/>
            </a:p>
          </p:txBody>
        </p:sp>
        <p:sp>
          <p:nvSpPr>
            <p:cNvPr id="723" name="Features…"/>
            <p:cNvSpPr txBox="1"/>
            <p:nvPr/>
          </p:nvSpPr>
          <p:spPr>
            <a:xfrm>
              <a:off x="512708" y="231525"/>
              <a:ext cx="2475583" cy="1021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800">
                  <a:latin typeface="Proxima Nova"/>
                  <a:ea typeface="Proxima Nova"/>
                  <a:cs typeface="Proxima Nova"/>
                  <a:sym typeface="Proxima Nova"/>
                </a:defRPr>
              </a:pPr>
              <a:r>
                <a:t>Features</a:t>
              </a:r>
            </a:p>
            <a:p>
              <a:pPr algn="ctr">
                <a:defRPr sz="1800">
                  <a:latin typeface="Proxima Nova"/>
                  <a:ea typeface="Proxima Nova"/>
                  <a:cs typeface="Proxima Nova"/>
                  <a:sym typeface="Proxima Nova"/>
                </a:defRPr>
              </a:pPr>
              <a:r>
                <a:t>Independent Variables</a:t>
              </a:r>
            </a:p>
            <a:p>
              <a:pPr algn="ctr">
                <a:defRPr sz="1800">
                  <a:latin typeface="Proxima Nova"/>
                  <a:ea typeface="Proxima Nova"/>
                  <a:cs typeface="Proxima Nova"/>
                  <a:sym typeface="Proxima Nova"/>
                </a:defRPr>
              </a:pPr>
              <a:r>
                <a:t>Predictors</a:t>
              </a:r>
            </a:p>
          </p:txBody>
        </p:sp>
      </p:grpSp>
      <p:grpSp>
        <p:nvGrpSpPr>
          <p:cNvPr id="727" name="Shape 707"/>
          <p:cNvGrpSpPr/>
          <p:nvPr/>
        </p:nvGrpSpPr>
        <p:grpSpPr>
          <a:xfrm>
            <a:off x="734774" y="3353599"/>
            <a:ext cx="3068702" cy="1262351"/>
            <a:chOff x="0" y="0"/>
            <a:chExt cx="3068700" cy="1262349"/>
          </a:xfrm>
        </p:grpSpPr>
        <p:sp>
          <p:nvSpPr>
            <p:cNvPr id="725" name="Rectangle"/>
            <p:cNvSpPr/>
            <p:nvPr/>
          </p:nvSpPr>
          <p:spPr>
            <a:xfrm>
              <a:off x="0" y="0"/>
              <a:ext cx="3068701" cy="1220701"/>
            </a:xfrm>
            <a:prstGeom prst="rect">
              <a:avLst/>
            </a:prstGeom>
            <a:solidFill>
              <a:schemeClr val="accent5"/>
            </a:solidFill>
            <a:ln w="12700" cap="flat">
              <a:noFill/>
              <a:miter lim="400000"/>
            </a:ln>
            <a:effectLst/>
          </p:spPr>
          <p:txBody>
            <a:bodyPr wrap="square" lIns="45719" tIns="45719" rIns="45719" bIns="45719" numCol="1" anchor="t">
              <a:noAutofit/>
            </a:bodyPr>
            <a:lstStyle/>
            <a:p>
              <a:endParaRPr/>
            </a:p>
          </p:txBody>
        </p:sp>
        <p:sp>
          <p:nvSpPr>
            <p:cNvPr id="726" name="A predictor is a feature that is useful in modelling the response. Specifically, its inclusion enables a model to account for more of the variance of the response."/>
            <p:cNvSpPr txBox="1"/>
            <p:nvPr/>
          </p:nvSpPr>
          <p:spPr>
            <a:xfrm>
              <a:off x="0" y="0"/>
              <a:ext cx="3068701" cy="1262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a:solidFill>
                    <a:schemeClr val="accent6"/>
                  </a:solidFill>
                  <a:latin typeface="Proxima Nova"/>
                  <a:ea typeface="Proxima Nova"/>
                  <a:cs typeface="Proxima Nova"/>
                  <a:sym typeface="Proxima Nova"/>
                </a:defRPr>
              </a:pPr>
              <a:r>
                <a:t>A </a:t>
              </a:r>
              <a:r>
                <a:rPr i="1"/>
                <a:t>predictor </a:t>
              </a:r>
              <a:r>
                <a:t>is a </a:t>
              </a:r>
              <a:r>
                <a:rPr i="1"/>
                <a:t>feature </a:t>
              </a:r>
              <a:r>
                <a:t>that is useful in modelling the </a:t>
              </a:r>
              <a:r>
                <a:rPr i="1"/>
                <a:t>response</a:t>
              </a:r>
              <a:r>
                <a:t>. Specifically, its inclusion enables a </a:t>
              </a:r>
              <a:r>
                <a:rPr i="1"/>
                <a:t>model </a:t>
              </a:r>
              <a:r>
                <a:t>to account for more of the </a:t>
              </a:r>
              <a:r>
                <a:rPr i="1"/>
                <a:t>variance </a:t>
              </a:r>
              <a:r>
                <a:t>of the response.</a:t>
              </a:r>
            </a:p>
          </p:txBody>
        </p:sp>
      </p:grpSp>
      <p:grpSp>
        <p:nvGrpSpPr>
          <p:cNvPr id="730" name="Shape 708"/>
          <p:cNvGrpSpPr/>
          <p:nvPr/>
        </p:nvGrpSpPr>
        <p:grpSpPr>
          <a:xfrm>
            <a:off x="4449124" y="2932596"/>
            <a:ext cx="3342601" cy="830551"/>
            <a:chOff x="0" y="0"/>
            <a:chExt cx="3342599" cy="830549"/>
          </a:xfrm>
        </p:grpSpPr>
        <p:sp>
          <p:nvSpPr>
            <p:cNvPr id="728" name="Rectangle"/>
            <p:cNvSpPr/>
            <p:nvPr/>
          </p:nvSpPr>
          <p:spPr>
            <a:xfrm>
              <a:off x="0" y="0"/>
              <a:ext cx="3342600" cy="806401"/>
            </a:xfrm>
            <a:prstGeom prst="rect">
              <a:avLst/>
            </a:prstGeom>
            <a:solidFill>
              <a:schemeClr val="accent5"/>
            </a:solidFill>
            <a:ln w="12700" cap="flat">
              <a:noFill/>
              <a:miter lim="400000"/>
            </a:ln>
            <a:effectLst/>
          </p:spPr>
          <p:txBody>
            <a:bodyPr wrap="square" lIns="45719" tIns="45719" rIns="45719" bIns="45719" numCol="1" anchor="t">
              <a:noAutofit/>
            </a:bodyPr>
            <a:lstStyle/>
            <a:p>
              <a:pPr marL="69850" indent="-69850"/>
              <a:endParaRPr/>
            </a:p>
          </p:txBody>
        </p:sp>
        <p:sp>
          <p:nvSpPr>
            <p:cNvPr id="729" name="A covariate is a variable that is possibly predictive of the response. It could also represent an interacting variable."/>
            <p:cNvSpPr txBox="1"/>
            <p:nvPr/>
          </p:nvSpPr>
          <p:spPr>
            <a:xfrm>
              <a:off x="0" y="0"/>
              <a:ext cx="3342600" cy="830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marL="69850" indent="-139700">
                <a:defRPr>
                  <a:solidFill>
                    <a:schemeClr val="accent6"/>
                  </a:solidFill>
                  <a:latin typeface="Proxima Nova"/>
                  <a:ea typeface="Proxima Nova"/>
                  <a:cs typeface="Proxima Nova"/>
                  <a:sym typeface="Proxima Nova"/>
                </a:defRPr>
              </a:pPr>
              <a:r>
                <a:t>A </a:t>
              </a:r>
              <a:r>
                <a:rPr i="1"/>
                <a:t>covariate</a:t>
              </a:r>
              <a:r>
                <a:t> is a variable that is possibly predictive of the </a:t>
              </a:r>
              <a:r>
                <a:rPr i="1"/>
                <a:t>response</a:t>
              </a:r>
              <a:r>
                <a:t>. It could also represent an </a:t>
              </a:r>
              <a:r>
                <a:rPr i="1"/>
                <a:t>interacting </a:t>
              </a:r>
              <a:r>
                <a:t>variable.</a:t>
              </a:r>
            </a:p>
          </p:txBody>
        </p:sp>
      </p:grpSp>
      <p:sp>
        <p:nvSpPr>
          <p:cNvPr id="731" name="Shape 709"/>
          <p:cNvSpPr txBox="1"/>
          <p:nvPr/>
        </p:nvSpPr>
        <p:spPr>
          <a:xfrm>
            <a:off x="4802199" y="718900"/>
            <a:ext cx="1505701" cy="48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92500" lnSpcReduction="10000"/>
          </a:bodyPr>
          <a:lstStyle>
            <a:lvl1pPr algn="ctr" defTabSz="740663">
              <a:lnSpc>
                <a:spcPct val="115000"/>
              </a:lnSpc>
              <a:spcBef>
                <a:spcPts val="1200"/>
              </a:spcBef>
              <a:defRPr sz="1944" b="1">
                <a:latin typeface="Proxima Nova"/>
                <a:ea typeface="Proxima Nova"/>
                <a:cs typeface="Proxima Nova"/>
                <a:sym typeface="Proxima Nova"/>
              </a:defRPr>
            </a:lvl1pPr>
          </a:lstStyle>
          <a:p>
            <a:r>
              <a:t>Outputs</a:t>
            </a:r>
          </a:p>
        </p:txBody>
      </p:sp>
      <p:grpSp>
        <p:nvGrpSpPr>
          <p:cNvPr id="734" name="Shape 710"/>
          <p:cNvGrpSpPr/>
          <p:nvPr/>
        </p:nvGrpSpPr>
        <p:grpSpPr>
          <a:xfrm>
            <a:off x="4722950" y="1201600"/>
            <a:ext cx="3501001" cy="1484101"/>
            <a:chOff x="0" y="0"/>
            <a:chExt cx="3500999" cy="1484100"/>
          </a:xfrm>
        </p:grpSpPr>
        <p:sp>
          <p:nvSpPr>
            <p:cNvPr id="732" name="Oval"/>
            <p:cNvSpPr/>
            <p:nvPr/>
          </p:nvSpPr>
          <p:spPr>
            <a:xfrm>
              <a:off x="0" y="-1"/>
              <a:ext cx="3501000" cy="1484102"/>
            </a:xfrm>
            <a:prstGeom prst="ellipse">
              <a:avLst/>
            </a:prstGeom>
            <a:solidFill>
              <a:srgbClr val="EEEEEE"/>
            </a:solidFill>
            <a:ln w="38100" cap="flat">
              <a:solidFill>
                <a:schemeClr val="accent5"/>
              </a:solidFill>
              <a:prstDash val="solid"/>
              <a:round/>
            </a:ln>
            <a:effectLst/>
          </p:spPr>
          <p:txBody>
            <a:bodyPr wrap="square" lIns="45719" tIns="45719" rIns="45719" bIns="45719" numCol="1" anchor="ctr">
              <a:noAutofit/>
            </a:bodyPr>
            <a:lstStyle/>
            <a:p>
              <a:pPr algn="ctr"/>
              <a:endParaRPr/>
            </a:p>
          </p:txBody>
        </p:sp>
        <p:sp>
          <p:nvSpPr>
            <p:cNvPr id="733" name="Outcomes…"/>
            <p:cNvSpPr txBox="1"/>
            <p:nvPr/>
          </p:nvSpPr>
          <p:spPr>
            <a:xfrm>
              <a:off x="512708" y="231525"/>
              <a:ext cx="2475583" cy="1021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800">
                  <a:latin typeface="Proxima Nova"/>
                  <a:ea typeface="Proxima Nova"/>
                  <a:cs typeface="Proxima Nova"/>
                  <a:sym typeface="Proxima Nova"/>
                </a:defRPr>
              </a:pPr>
              <a:r>
                <a:t>Outcomes</a:t>
              </a:r>
            </a:p>
            <a:p>
              <a:pPr algn="ctr">
                <a:defRPr sz="1800">
                  <a:latin typeface="Proxima Nova"/>
                  <a:ea typeface="Proxima Nova"/>
                  <a:cs typeface="Proxima Nova"/>
                  <a:sym typeface="Proxima Nova"/>
                </a:defRPr>
              </a:pPr>
              <a:r>
                <a:t>Dependent Variables</a:t>
              </a:r>
            </a:p>
            <a:p>
              <a:pPr algn="ctr">
                <a:defRPr sz="1800">
                  <a:latin typeface="Proxima Nova"/>
                  <a:ea typeface="Proxima Nova"/>
                  <a:cs typeface="Proxima Nova"/>
                  <a:sym typeface="Proxima Nova"/>
                </a:defRPr>
              </a:pPr>
              <a:r>
                <a:t>Responses</a:t>
              </a:r>
            </a:p>
          </p:txBody>
        </p:sp>
      </p:grpSp>
      <p:grpSp>
        <p:nvGrpSpPr>
          <p:cNvPr id="737" name="Shape 711"/>
          <p:cNvGrpSpPr/>
          <p:nvPr/>
        </p:nvGrpSpPr>
        <p:grpSpPr>
          <a:xfrm>
            <a:off x="4723024" y="4024174"/>
            <a:ext cx="3501000" cy="830551"/>
            <a:chOff x="0" y="0"/>
            <a:chExt cx="3500999" cy="830549"/>
          </a:xfrm>
        </p:grpSpPr>
        <p:sp>
          <p:nvSpPr>
            <p:cNvPr id="735" name="Rectangle"/>
            <p:cNvSpPr/>
            <p:nvPr/>
          </p:nvSpPr>
          <p:spPr>
            <a:xfrm>
              <a:off x="0" y="0"/>
              <a:ext cx="3501000" cy="806401"/>
            </a:xfrm>
            <a:prstGeom prst="rect">
              <a:avLst/>
            </a:prstGeom>
            <a:solidFill>
              <a:schemeClr val="accent5"/>
            </a:solidFill>
            <a:ln w="12700" cap="flat">
              <a:noFill/>
              <a:miter lim="400000"/>
            </a:ln>
            <a:effectLst/>
          </p:spPr>
          <p:txBody>
            <a:bodyPr wrap="square" lIns="45719" tIns="45719" rIns="45719" bIns="45719" numCol="1" anchor="t">
              <a:noAutofit/>
            </a:bodyPr>
            <a:lstStyle/>
            <a:p>
              <a:endParaRPr/>
            </a:p>
          </p:txBody>
        </p:sp>
        <p:sp>
          <p:nvSpPr>
            <p:cNvPr id="736" name="A confounding variable is one which influences the response but has not been measured (i.e. it introduces bias)."/>
            <p:cNvSpPr txBox="1"/>
            <p:nvPr/>
          </p:nvSpPr>
          <p:spPr>
            <a:xfrm>
              <a:off x="0" y="0"/>
              <a:ext cx="3501000" cy="830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a:solidFill>
                    <a:schemeClr val="accent6"/>
                  </a:solidFill>
                  <a:latin typeface="Proxima Nova"/>
                  <a:ea typeface="Proxima Nova"/>
                  <a:cs typeface="Proxima Nova"/>
                  <a:sym typeface="Proxima Nova"/>
                </a:defRPr>
              </a:pPr>
              <a:r>
                <a:t>A </a:t>
              </a:r>
              <a:r>
                <a:rPr i="1"/>
                <a:t>confounding</a:t>
              </a:r>
              <a:r>
                <a:t> variable is one which influences the response but has not been measured (i.e. it introduces bias).</a:t>
              </a:r>
            </a:p>
          </p:txBody>
        </p:sp>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16"/>
          <p:cNvSpPr txBox="1">
            <a:spLocks noGrp="1"/>
          </p:cNvSpPr>
          <p:nvPr>
            <p:ph type="title"/>
          </p:nvPr>
        </p:nvSpPr>
        <p:spPr>
          <a:xfrm>
            <a:off x="311699" y="292624"/>
            <a:ext cx="8520602" cy="572702"/>
          </a:xfrm>
          <a:prstGeom prst="rect">
            <a:avLst/>
          </a:prstGeom>
        </p:spPr>
        <p:txBody>
          <a:bodyPr/>
          <a:lstStyle>
            <a:lvl1pPr defTabSz="822959">
              <a:defRPr sz="2520" b="1">
                <a:latin typeface="Proxima Nova"/>
                <a:ea typeface="Proxima Nova"/>
                <a:cs typeface="Proxima Nova"/>
                <a:sym typeface="Proxima Nova"/>
              </a:defRPr>
            </a:lvl1pPr>
          </a:lstStyle>
          <a:p>
            <a:r>
              <a:t>Tidy Data</a:t>
            </a:r>
          </a:p>
        </p:txBody>
      </p:sp>
      <p:sp>
        <p:nvSpPr>
          <p:cNvPr id="740" name="Shape 717"/>
          <p:cNvSpPr txBox="1">
            <a:spLocks noGrp="1"/>
          </p:cNvSpPr>
          <p:nvPr>
            <p:ph type="body" idx="1"/>
          </p:nvPr>
        </p:nvSpPr>
        <p:spPr>
          <a:xfrm>
            <a:off x="311699" y="1152475"/>
            <a:ext cx="6106802" cy="3416400"/>
          </a:xfrm>
          <a:prstGeom prst="rect">
            <a:avLst/>
          </a:prstGeom>
        </p:spPr>
        <p:txBody>
          <a:bodyPr>
            <a:normAutofit fontScale="92500" lnSpcReduction="10000"/>
          </a:bodyPr>
          <a:lstStyle/>
          <a:p>
            <a:pPr defTabSz="749808">
              <a:spcBef>
                <a:spcPts val="1300"/>
              </a:spcBef>
              <a:buSzTx/>
              <a:buNone/>
              <a:defRPr sz="1476">
                <a:solidFill>
                  <a:srgbClr val="000000"/>
                </a:solidFill>
              </a:defRPr>
            </a:pPr>
            <a:r>
              <a:t>The end goal of the cleaning data process:</a:t>
            </a:r>
          </a:p>
          <a:p>
            <a:pPr marL="374904" indent="-187452" defTabSz="749808">
              <a:spcBef>
                <a:spcPts val="1300"/>
              </a:spcBef>
              <a:buClr>
                <a:srgbClr val="000000"/>
              </a:buClr>
              <a:defRPr sz="1476">
                <a:solidFill>
                  <a:srgbClr val="000000"/>
                </a:solidFill>
              </a:defRPr>
            </a:pPr>
            <a:r>
              <a:t>each variable should be in one column</a:t>
            </a:r>
          </a:p>
          <a:p>
            <a:pPr marL="374904" indent="-187452" defTabSz="749808">
              <a:spcBef>
                <a:spcPts val="1300"/>
              </a:spcBef>
              <a:buClr>
                <a:srgbClr val="000000"/>
              </a:buClr>
              <a:defRPr sz="1476">
                <a:solidFill>
                  <a:srgbClr val="000000"/>
                </a:solidFill>
              </a:defRPr>
            </a:pPr>
            <a:r>
              <a:t>each observation should comprise one row</a:t>
            </a:r>
          </a:p>
          <a:p>
            <a:pPr marL="374904" indent="-187452" defTabSz="749808">
              <a:spcBef>
                <a:spcPts val="1300"/>
              </a:spcBef>
              <a:buClr>
                <a:srgbClr val="000000"/>
              </a:buClr>
              <a:defRPr sz="1476">
                <a:solidFill>
                  <a:srgbClr val="000000"/>
                </a:solidFill>
              </a:defRPr>
            </a:pPr>
            <a:r>
              <a:t>each type of observational unit should form one table</a:t>
            </a:r>
          </a:p>
          <a:p>
            <a:pPr marL="374904" indent="-187452" defTabSz="749808">
              <a:spcBef>
                <a:spcPts val="1300"/>
              </a:spcBef>
              <a:buClr>
                <a:srgbClr val="000000"/>
              </a:buClr>
              <a:defRPr sz="1476">
                <a:solidFill>
                  <a:srgbClr val="000000"/>
                </a:solidFill>
              </a:defRPr>
            </a:pPr>
            <a:r>
              <a:t>key columns for linking multiple tables</a:t>
            </a:r>
          </a:p>
          <a:p>
            <a:pPr marL="374904" indent="-187452" defTabSz="749808">
              <a:spcBef>
                <a:spcPts val="1300"/>
              </a:spcBef>
              <a:buClr>
                <a:srgbClr val="000000"/>
              </a:buClr>
              <a:defRPr sz="1476">
                <a:solidFill>
                  <a:srgbClr val="000000"/>
                </a:solidFill>
              </a:defRPr>
            </a:pPr>
            <a:r>
              <a:t>top row contains (sensible) variable names</a:t>
            </a:r>
          </a:p>
          <a:p>
            <a:pPr marL="374904" indent="-187452" defTabSz="749808">
              <a:spcBef>
                <a:spcPts val="1300"/>
              </a:spcBef>
              <a:buClr>
                <a:srgbClr val="000000"/>
              </a:buClr>
              <a:defRPr sz="1476">
                <a:solidFill>
                  <a:srgbClr val="000000"/>
                </a:solidFill>
              </a:defRPr>
            </a:pPr>
            <a:r>
              <a:t>in general, save data as one file per table</a:t>
            </a:r>
          </a:p>
          <a:p>
            <a:pPr defTabSz="749808">
              <a:spcBef>
                <a:spcPts val="1300"/>
              </a:spcBef>
              <a:buSzTx/>
              <a:buNone/>
              <a:defRPr sz="1476"/>
            </a:pPr>
            <a:endParaRPr sz="492"/>
          </a:p>
          <a:p>
            <a:pPr marL="374904" indent="-187452" defTabSz="749808">
              <a:spcBef>
                <a:spcPts val="1300"/>
              </a:spcBef>
              <a:buFont typeface="Arial"/>
              <a:buChar char="➢"/>
              <a:defRPr sz="1476"/>
            </a:pPr>
            <a:r>
              <a:t>search: “hadley wickham's tidy data paper”</a:t>
            </a:r>
          </a:p>
        </p:txBody>
      </p:sp>
      <p:sp>
        <p:nvSpPr>
          <p:cNvPr id="741" name="Shape 718"/>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53</a:t>
            </a:fld>
            <a:endParaRPr/>
          </a:p>
        </p:txBody>
      </p:sp>
      <p:sp>
        <p:nvSpPr>
          <p:cNvPr id="742" name="Shape 719"/>
          <p:cNvSpPr/>
          <p:nvPr/>
        </p:nvSpPr>
        <p:spPr>
          <a:xfrm>
            <a:off x="6447699" y="1793750"/>
            <a:ext cx="468301" cy="857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21600" y="10800"/>
                </a:lnTo>
                <a:lnTo>
                  <a:pt x="10800" y="21600"/>
                </a:lnTo>
                <a:lnTo>
                  <a:pt x="0" y="21600"/>
                </a:lnTo>
                <a:close/>
              </a:path>
            </a:pathLst>
          </a:custGeom>
          <a:solidFill>
            <a:srgbClr val="EEEEEE"/>
          </a:solidFill>
          <a:ln w="28575">
            <a:solidFill>
              <a:schemeClr val="accent5"/>
            </a:solidFill>
          </a:ln>
        </p:spPr>
        <p:txBody>
          <a:bodyPr lIns="45719" rIns="45719" anchor="ctr"/>
          <a:lstStyle/>
          <a:p>
            <a:endParaRPr/>
          </a:p>
        </p:txBody>
      </p:sp>
      <p:sp>
        <p:nvSpPr>
          <p:cNvPr id="743" name="Shape 720"/>
          <p:cNvSpPr txBox="1"/>
          <p:nvPr/>
        </p:nvSpPr>
        <p:spPr>
          <a:xfrm>
            <a:off x="7084675" y="1829899"/>
            <a:ext cx="1700100" cy="741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b="1" i="1">
                <a:latin typeface="Proxima Nova"/>
                <a:ea typeface="Proxima Nova"/>
                <a:cs typeface="Proxima Nova"/>
                <a:sym typeface="Proxima Nova"/>
              </a:defRPr>
            </a:lvl1pPr>
          </a:lstStyle>
          <a:p>
            <a:r>
              <a:t>Codd’s 3rd normal form</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25"/>
          <p:cNvSpPr txBox="1">
            <a:spLocks noGrp="1"/>
          </p:cNvSpPr>
          <p:nvPr>
            <p:ph type="title"/>
          </p:nvPr>
        </p:nvSpPr>
        <p:spPr>
          <a:xfrm>
            <a:off x="311699" y="445025"/>
            <a:ext cx="8520602" cy="572701"/>
          </a:xfrm>
          <a:prstGeom prst="rect">
            <a:avLst/>
          </a:prstGeom>
        </p:spPr>
        <p:txBody>
          <a:bodyPr/>
          <a:lstStyle>
            <a:lvl1pPr defTabSz="822959">
              <a:defRPr sz="2520" b="1" i="1">
                <a:latin typeface="Proxima Nova"/>
                <a:ea typeface="Proxima Nova"/>
                <a:cs typeface="Proxima Nova"/>
                <a:sym typeface="Proxima Nova"/>
              </a:defRPr>
            </a:lvl1pPr>
          </a:lstStyle>
          <a:p>
            <a:r>
              <a:t>Is this Tidy Data?</a:t>
            </a:r>
          </a:p>
        </p:txBody>
      </p:sp>
      <p:sp>
        <p:nvSpPr>
          <p:cNvPr id="746" name="Shape 726"/>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54</a:t>
            </a:fld>
            <a:endParaRPr/>
          </a:p>
        </p:txBody>
      </p:sp>
      <p:graphicFrame>
        <p:nvGraphicFramePr>
          <p:cNvPr id="747" name="Shape 727"/>
          <p:cNvGraphicFramePr/>
          <p:nvPr/>
        </p:nvGraphicFramePr>
        <p:xfrm>
          <a:off x="952500" y="1809750"/>
          <a:ext cx="5240250" cy="1584840"/>
        </p:xfrm>
        <a:graphic>
          <a:graphicData uri="http://schemas.openxmlformats.org/drawingml/2006/table">
            <a:tbl>
              <a:tblPr>
                <a:tableStyleId>{4C3C2611-4C71-4FC5-86AE-919BDF0F9419}</a:tableStyleId>
              </a:tblPr>
              <a:tblGrid>
                <a:gridCol w="1746750"/>
                <a:gridCol w="1746750"/>
                <a:gridCol w="1746750"/>
              </a:tblGrid>
              <a:tr h="396200">
                <a:tc>
                  <a:txBody>
                    <a:bodyPr/>
                    <a:lstStyle/>
                    <a:p>
                      <a:pPr algn="l">
                        <a:defRPr sz="1400"/>
                      </a:pPr>
                      <a:endParaRPr/>
                    </a:p>
                  </a:txBody>
                  <a:tcPr marL="91425" marR="91425" marT="91425" marB="91425" horzOverflow="overflow">
                    <a:solidFill>
                      <a:schemeClr val="accent5"/>
                    </a:solidFill>
                  </a:tcPr>
                </a:tc>
                <a:tc>
                  <a:txBody>
                    <a:bodyPr/>
                    <a:lstStyle/>
                    <a:p>
                      <a:pPr algn="l">
                        <a:defRPr sz="1800"/>
                      </a:pPr>
                      <a:r>
                        <a:rPr sz="1400"/>
                        <a:t>treatment.A</a:t>
                      </a:r>
                    </a:p>
                  </a:txBody>
                  <a:tcPr marL="91425" marR="91425" marT="91425" marB="91425" horzOverflow="overflow">
                    <a:solidFill>
                      <a:schemeClr val="accent5"/>
                    </a:solidFill>
                  </a:tcPr>
                </a:tc>
                <a:tc>
                  <a:txBody>
                    <a:bodyPr/>
                    <a:lstStyle/>
                    <a:p>
                      <a:pPr algn="l">
                        <a:defRPr sz="1800"/>
                      </a:pPr>
                      <a:r>
                        <a:rPr sz="1400"/>
                        <a:t>treatment.B</a:t>
                      </a:r>
                    </a:p>
                  </a:txBody>
                  <a:tcPr marL="91425" marR="91425" marT="91425" marB="91425" horzOverflow="overflow">
                    <a:solidFill>
                      <a:schemeClr val="accent5"/>
                    </a:solidFill>
                  </a:tcPr>
                </a:tc>
              </a:tr>
              <a:tr h="381000">
                <a:tc>
                  <a:txBody>
                    <a:bodyPr/>
                    <a:lstStyle/>
                    <a:p>
                      <a:pPr algn="l">
                        <a:defRPr sz="1800"/>
                      </a:pPr>
                      <a:r>
                        <a:rPr sz="1400"/>
                        <a:t>patient.1</a:t>
                      </a:r>
                    </a:p>
                  </a:txBody>
                  <a:tcPr marL="91425" marR="91425" marT="91425" marB="91425" horzOverflow="overflow">
                    <a:solidFill>
                      <a:srgbClr val="EFF0F1"/>
                    </a:solidFill>
                  </a:tcPr>
                </a:tc>
                <a:tc>
                  <a:txBody>
                    <a:bodyPr/>
                    <a:lstStyle/>
                    <a:p>
                      <a:pPr algn="l">
                        <a:defRPr sz="1800"/>
                      </a:pPr>
                      <a:r>
                        <a:rPr sz="1400"/>
                        <a:t>₋</a:t>
                      </a:r>
                    </a:p>
                  </a:txBody>
                  <a:tcPr marL="91425" marR="91425" marT="91425" marB="91425" horzOverflow="overflow"/>
                </a:tc>
                <a:tc>
                  <a:txBody>
                    <a:bodyPr/>
                    <a:lstStyle/>
                    <a:p>
                      <a:pPr algn="l">
                        <a:defRPr sz="1800"/>
                      </a:pPr>
                      <a:r>
                        <a:rPr sz="1400"/>
                        <a:t>2</a:t>
                      </a:r>
                    </a:p>
                  </a:txBody>
                  <a:tcPr marL="91425" marR="91425" marT="91425" marB="91425" horzOverflow="overflow"/>
                </a:tc>
              </a:tr>
              <a:tr h="381000">
                <a:tc>
                  <a:txBody>
                    <a:bodyPr/>
                    <a:lstStyle/>
                    <a:p>
                      <a:pPr algn="l">
                        <a:defRPr sz="1800"/>
                      </a:pPr>
                      <a:r>
                        <a:rPr sz="1400"/>
                        <a:t>patient.2</a:t>
                      </a:r>
                    </a:p>
                  </a:txBody>
                  <a:tcPr marL="91425" marR="91425" marT="91425" marB="91425" horzOverflow="overflow">
                    <a:solidFill>
                      <a:srgbClr val="EFF0F1"/>
                    </a:solidFill>
                  </a:tcPr>
                </a:tc>
                <a:tc>
                  <a:txBody>
                    <a:bodyPr/>
                    <a:lstStyle/>
                    <a:p>
                      <a:pPr algn="l">
                        <a:defRPr sz="1800"/>
                      </a:pPr>
                      <a:r>
                        <a:rPr sz="1400"/>
                        <a:t>16</a:t>
                      </a:r>
                    </a:p>
                  </a:txBody>
                  <a:tcPr marL="91425" marR="91425" marT="91425" marB="91425" horzOverflow="overflow"/>
                </a:tc>
                <a:tc>
                  <a:txBody>
                    <a:bodyPr/>
                    <a:lstStyle/>
                    <a:p>
                      <a:pPr algn="l">
                        <a:defRPr sz="1800"/>
                      </a:pPr>
                      <a:r>
                        <a:rPr sz="1400"/>
                        <a:t>11</a:t>
                      </a:r>
                    </a:p>
                  </a:txBody>
                  <a:tcPr marL="91425" marR="91425" marT="91425" marB="91425" horzOverflow="overflow"/>
                </a:tc>
              </a:tr>
              <a:tr h="381000">
                <a:tc>
                  <a:txBody>
                    <a:bodyPr/>
                    <a:lstStyle/>
                    <a:p>
                      <a:pPr algn="l">
                        <a:defRPr sz="1800"/>
                      </a:pPr>
                      <a:r>
                        <a:rPr sz="1400"/>
                        <a:t>patient.3</a:t>
                      </a:r>
                    </a:p>
                  </a:txBody>
                  <a:tcPr marL="91425" marR="91425" marT="91425" marB="91425" horzOverflow="overflow">
                    <a:solidFill>
                      <a:srgbClr val="EFF0F1"/>
                    </a:solidFill>
                  </a:tcPr>
                </a:tc>
                <a:tc>
                  <a:txBody>
                    <a:bodyPr/>
                    <a:lstStyle/>
                    <a:p>
                      <a:pPr algn="l">
                        <a:defRPr sz="1800"/>
                      </a:pPr>
                      <a:r>
                        <a:rPr sz="1400"/>
                        <a:t>3</a:t>
                      </a:r>
                    </a:p>
                  </a:txBody>
                  <a:tcPr marL="91425" marR="91425" marT="91425" marB="91425" horzOverflow="overflow"/>
                </a:tc>
                <a:tc>
                  <a:txBody>
                    <a:bodyPr/>
                    <a:lstStyle/>
                    <a:p>
                      <a:pPr algn="l">
                        <a:defRPr sz="1800"/>
                      </a:pPr>
                      <a:r>
                        <a:rPr sz="1400"/>
                        <a:t>1</a:t>
                      </a:r>
                    </a:p>
                  </a:txBody>
                  <a:tcPr marL="91425" marR="91425" marT="91425" marB="91425" horzOverflow="overflow"/>
                </a:tc>
              </a:tr>
            </a:tbl>
          </a:graphicData>
        </a:graphic>
      </p:graphicFrame>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32"/>
          <p:cNvSpPr txBox="1">
            <a:spLocks noGrp="1"/>
          </p:cNvSpPr>
          <p:nvPr>
            <p:ph type="title"/>
          </p:nvPr>
        </p:nvSpPr>
        <p:spPr>
          <a:xfrm>
            <a:off x="311699" y="445025"/>
            <a:ext cx="8520602" cy="572701"/>
          </a:xfrm>
          <a:prstGeom prst="rect">
            <a:avLst/>
          </a:prstGeom>
        </p:spPr>
        <p:txBody>
          <a:bodyPr/>
          <a:lstStyle>
            <a:lvl1pPr defTabSz="822959">
              <a:defRPr sz="2520" b="1" i="1">
                <a:latin typeface="Proxima Nova"/>
                <a:ea typeface="Proxima Nova"/>
                <a:cs typeface="Proxima Nova"/>
                <a:sym typeface="Proxima Nova"/>
              </a:defRPr>
            </a:lvl1pPr>
          </a:lstStyle>
          <a:p>
            <a:r>
              <a:t>How about this?</a:t>
            </a:r>
          </a:p>
        </p:txBody>
      </p:sp>
      <p:sp>
        <p:nvSpPr>
          <p:cNvPr id="750" name="Shape 733"/>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55</a:t>
            </a:fld>
            <a:endParaRPr/>
          </a:p>
        </p:txBody>
      </p:sp>
      <p:graphicFrame>
        <p:nvGraphicFramePr>
          <p:cNvPr id="751" name="Shape 734"/>
          <p:cNvGraphicFramePr/>
          <p:nvPr/>
        </p:nvGraphicFramePr>
        <p:xfrm>
          <a:off x="952500" y="1809750"/>
          <a:ext cx="3757200" cy="2773470"/>
        </p:xfrm>
        <a:graphic>
          <a:graphicData uri="http://schemas.openxmlformats.org/drawingml/2006/table">
            <a:tbl>
              <a:tblPr>
                <a:tableStyleId>{4C3C2611-4C71-4FC5-86AE-919BDF0F9419}</a:tableStyleId>
              </a:tblPr>
              <a:tblGrid>
                <a:gridCol w="1121475"/>
                <a:gridCol w="1158150"/>
                <a:gridCol w="1477575"/>
              </a:tblGrid>
              <a:tr h="381000">
                <a:tc>
                  <a:txBody>
                    <a:bodyPr/>
                    <a:lstStyle/>
                    <a:p>
                      <a:pPr algn="l">
                        <a:defRPr sz="1800"/>
                      </a:pPr>
                      <a:r>
                        <a:rPr sz="1400"/>
                        <a:t>Patient</a:t>
                      </a:r>
                    </a:p>
                  </a:txBody>
                  <a:tcPr marL="91425" marR="91425" marT="91425" marB="91425" horzOverflow="overflow">
                    <a:solidFill>
                      <a:schemeClr val="accent5"/>
                    </a:solidFill>
                  </a:tcPr>
                </a:tc>
                <a:tc>
                  <a:txBody>
                    <a:bodyPr/>
                    <a:lstStyle/>
                    <a:p>
                      <a:pPr algn="l">
                        <a:defRPr sz="1800"/>
                      </a:pPr>
                      <a:r>
                        <a:rPr sz="1400"/>
                        <a:t>Treatment</a:t>
                      </a:r>
                    </a:p>
                  </a:txBody>
                  <a:tcPr marL="91425" marR="91425" marT="91425" marB="91425" horzOverflow="overflow">
                    <a:solidFill>
                      <a:schemeClr val="accent5"/>
                    </a:solidFill>
                  </a:tcPr>
                </a:tc>
                <a:tc>
                  <a:txBody>
                    <a:bodyPr/>
                    <a:lstStyle/>
                    <a:p>
                      <a:pPr algn="l">
                        <a:defRPr sz="1800"/>
                      </a:pPr>
                      <a:r>
                        <a:rPr sz="1400"/>
                        <a:t>NumEvents</a:t>
                      </a:r>
                    </a:p>
                  </a:txBody>
                  <a:tcPr marL="91425" marR="91425" marT="91425" marB="91425" horzOverflow="overflow">
                    <a:solidFill>
                      <a:schemeClr val="accent5"/>
                    </a:solidFill>
                  </a:tcPr>
                </a:tc>
              </a:tr>
              <a:tr h="381000">
                <a:tc>
                  <a:txBody>
                    <a:bodyPr/>
                    <a:lstStyle/>
                    <a:p>
                      <a:pPr algn="l">
                        <a:defRPr sz="1800"/>
                      </a:pPr>
                      <a:r>
                        <a:rPr sz="1400"/>
                        <a:t>1</a:t>
                      </a:r>
                    </a:p>
                  </a:txBody>
                  <a:tcPr marL="91425" marR="91425" marT="91425" marB="91425" horzOverflow="overflow">
                    <a:solidFill>
                      <a:srgbClr val="EFF0F1"/>
                    </a:solidFill>
                  </a:tcPr>
                </a:tc>
                <a:tc>
                  <a:txBody>
                    <a:bodyPr/>
                    <a:lstStyle/>
                    <a:p>
                      <a:pPr algn="l">
                        <a:defRPr sz="1800"/>
                      </a:pPr>
                      <a:r>
                        <a:rPr sz="1400"/>
                        <a:t>A</a:t>
                      </a:r>
                    </a:p>
                  </a:txBody>
                  <a:tcPr marL="91425" marR="91425" marT="91425" marB="91425" horzOverflow="overflow"/>
                </a:tc>
                <a:tc>
                  <a:txBody>
                    <a:bodyPr/>
                    <a:lstStyle/>
                    <a:p>
                      <a:pPr algn="l">
                        <a:defRPr sz="1800"/>
                      </a:pPr>
                      <a:r>
                        <a:rPr sz="1400"/>
                        <a:t>0</a:t>
                      </a:r>
                    </a:p>
                  </a:txBody>
                  <a:tcPr marL="91425" marR="91425" marT="91425" marB="91425" horzOverflow="overflow"/>
                </a:tc>
              </a:tr>
              <a:tr h="396200">
                <a:tc>
                  <a:txBody>
                    <a:bodyPr/>
                    <a:lstStyle/>
                    <a:p>
                      <a:pPr algn="l">
                        <a:defRPr sz="1800"/>
                      </a:pPr>
                      <a:r>
                        <a:rPr sz="1400"/>
                        <a:t>1</a:t>
                      </a:r>
                    </a:p>
                  </a:txBody>
                  <a:tcPr marL="91425" marR="91425" marT="91425" marB="91425" horzOverflow="overflow">
                    <a:solidFill>
                      <a:srgbClr val="EFF0F1"/>
                    </a:solidFill>
                  </a:tcPr>
                </a:tc>
                <a:tc>
                  <a:txBody>
                    <a:bodyPr/>
                    <a:lstStyle/>
                    <a:p>
                      <a:pPr algn="l">
                        <a:defRPr sz="1800"/>
                      </a:pPr>
                      <a:r>
                        <a:rPr sz="1400"/>
                        <a:t>B</a:t>
                      </a:r>
                    </a:p>
                  </a:txBody>
                  <a:tcPr marL="91425" marR="91425" marT="91425" marB="91425" horzOverflow="overflow"/>
                </a:tc>
                <a:tc>
                  <a:txBody>
                    <a:bodyPr/>
                    <a:lstStyle/>
                    <a:p>
                      <a:pPr algn="l">
                        <a:defRPr sz="1800"/>
                      </a:pPr>
                      <a:r>
                        <a:rPr sz="1400"/>
                        <a:t>2</a:t>
                      </a:r>
                    </a:p>
                  </a:txBody>
                  <a:tcPr marL="91425" marR="91425" marT="91425" marB="91425" horzOverflow="overflow"/>
                </a:tc>
              </a:tr>
              <a:tr h="381000">
                <a:tc>
                  <a:txBody>
                    <a:bodyPr/>
                    <a:lstStyle/>
                    <a:p>
                      <a:pPr algn="l">
                        <a:defRPr sz="1800"/>
                      </a:pPr>
                      <a:r>
                        <a:rPr sz="1400"/>
                        <a:t>2</a:t>
                      </a:r>
                    </a:p>
                  </a:txBody>
                  <a:tcPr marL="91425" marR="91425" marT="91425" marB="91425" horzOverflow="overflow">
                    <a:solidFill>
                      <a:srgbClr val="EFF0F1"/>
                    </a:solidFill>
                  </a:tcPr>
                </a:tc>
                <a:tc>
                  <a:txBody>
                    <a:bodyPr/>
                    <a:lstStyle/>
                    <a:p>
                      <a:pPr algn="l">
                        <a:defRPr sz="1800"/>
                      </a:pPr>
                      <a:r>
                        <a:rPr sz="1400"/>
                        <a:t>A</a:t>
                      </a:r>
                    </a:p>
                  </a:txBody>
                  <a:tcPr marL="91425" marR="91425" marT="91425" marB="91425" horzOverflow="overflow"/>
                </a:tc>
                <a:tc>
                  <a:txBody>
                    <a:bodyPr/>
                    <a:lstStyle/>
                    <a:p>
                      <a:pPr algn="l">
                        <a:defRPr sz="1800"/>
                      </a:pPr>
                      <a:r>
                        <a:rPr sz="1400"/>
                        <a:t>16</a:t>
                      </a:r>
                    </a:p>
                  </a:txBody>
                  <a:tcPr marL="91425" marR="91425" marT="91425" marB="91425" horzOverflow="overflow"/>
                </a:tc>
              </a:tr>
              <a:tr h="396200">
                <a:tc>
                  <a:txBody>
                    <a:bodyPr/>
                    <a:lstStyle/>
                    <a:p>
                      <a:pPr algn="l">
                        <a:defRPr sz="1800"/>
                      </a:pPr>
                      <a:r>
                        <a:rPr sz="1400"/>
                        <a:t>2</a:t>
                      </a:r>
                    </a:p>
                  </a:txBody>
                  <a:tcPr marL="91425" marR="91425" marT="91425" marB="91425" horzOverflow="overflow">
                    <a:solidFill>
                      <a:srgbClr val="EFF0F1"/>
                    </a:solidFill>
                  </a:tcPr>
                </a:tc>
                <a:tc>
                  <a:txBody>
                    <a:bodyPr/>
                    <a:lstStyle/>
                    <a:p>
                      <a:pPr algn="l">
                        <a:defRPr sz="1800"/>
                      </a:pPr>
                      <a:r>
                        <a:rPr sz="1400"/>
                        <a:t>B</a:t>
                      </a:r>
                    </a:p>
                  </a:txBody>
                  <a:tcPr marL="91425" marR="91425" marT="91425" marB="91425" horzOverflow="overflow"/>
                </a:tc>
                <a:tc>
                  <a:txBody>
                    <a:bodyPr/>
                    <a:lstStyle/>
                    <a:p>
                      <a:pPr algn="l">
                        <a:defRPr sz="1800"/>
                      </a:pPr>
                      <a:r>
                        <a:rPr sz="1400"/>
                        <a:t>11</a:t>
                      </a:r>
                    </a:p>
                  </a:txBody>
                  <a:tcPr marL="91425" marR="91425" marT="91425" marB="91425" horzOverflow="overflow"/>
                </a:tc>
              </a:tr>
              <a:tr h="381000">
                <a:tc>
                  <a:txBody>
                    <a:bodyPr/>
                    <a:lstStyle/>
                    <a:p>
                      <a:pPr algn="l">
                        <a:defRPr sz="1800"/>
                      </a:pPr>
                      <a:r>
                        <a:rPr sz="1400"/>
                        <a:t>3</a:t>
                      </a:r>
                    </a:p>
                  </a:txBody>
                  <a:tcPr marL="91425" marR="91425" marT="91425" marB="91425" horzOverflow="overflow">
                    <a:solidFill>
                      <a:srgbClr val="EFF0F1"/>
                    </a:solidFill>
                  </a:tcPr>
                </a:tc>
                <a:tc>
                  <a:txBody>
                    <a:bodyPr/>
                    <a:lstStyle/>
                    <a:p>
                      <a:pPr algn="l">
                        <a:defRPr sz="1800"/>
                      </a:pPr>
                      <a:r>
                        <a:rPr sz="1400"/>
                        <a:t>A</a:t>
                      </a:r>
                    </a:p>
                  </a:txBody>
                  <a:tcPr marL="91425" marR="91425" marT="91425" marB="91425" horzOverflow="overflow"/>
                </a:tc>
                <a:tc>
                  <a:txBody>
                    <a:bodyPr/>
                    <a:lstStyle/>
                    <a:p>
                      <a:pPr algn="l">
                        <a:defRPr sz="1800"/>
                      </a:pPr>
                      <a:r>
                        <a:rPr sz="1400"/>
                        <a:t>3</a:t>
                      </a:r>
                    </a:p>
                  </a:txBody>
                  <a:tcPr marL="91425" marR="91425" marT="91425" marB="91425" horzOverflow="overflow"/>
                </a:tc>
              </a:tr>
              <a:tr h="396200">
                <a:tc>
                  <a:txBody>
                    <a:bodyPr/>
                    <a:lstStyle/>
                    <a:p>
                      <a:pPr algn="l">
                        <a:defRPr sz="1800"/>
                      </a:pPr>
                      <a:r>
                        <a:rPr sz="1400"/>
                        <a:t>3</a:t>
                      </a:r>
                    </a:p>
                  </a:txBody>
                  <a:tcPr marL="91425" marR="91425" marT="91425" marB="91425" horzOverflow="overflow">
                    <a:solidFill>
                      <a:srgbClr val="EFF0F1"/>
                    </a:solidFill>
                  </a:tcPr>
                </a:tc>
                <a:tc>
                  <a:txBody>
                    <a:bodyPr/>
                    <a:lstStyle/>
                    <a:p>
                      <a:pPr algn="l">
                        <a:defRPr sz="1800"/>
                      </a:pPr>
                      <a:r>
                        <a:rPr sz="1400"/>
                        <a:t>B</a:t>
                      </a:r>
                    </a:p>
                  </a:txBody>
                  <a:tcPr marL="91425" marR="91425" marT="91425" marB="91425" horzOverflow="overflow"/>
                </a:tc>
                <a:tc>
                  <a:txBody>
                    <a:bodyPr/>
                    <a:lstStyle/>
                    <a:p>
                      <a:pPr algn="l">
                        <a:defRPr sz="1800"/>
                      </a:pPr>
                      <a:r>
                        <a:rPr sz="1400"/>
                        <a:t>1</a:t>
                      </a:r>
                    </a:p>
                  </a:txBody>
                  <a:tcPr marL="91425" marR="91425" marT="91425" marB="91425" horzOverflow="overflow"/>
                </a:tc>
              </a:tr>
            </a:tbl>
          </a:graphicData>
        </a:graphic>
      </p:graphicFrame>
      <p:sp>
        <p:nvSpPr>
          <p:cNvPr id="752" name="Shape 735"/>
          <p:cNvSpPr txBox="1"/>
          <p:nvPr/>
        </p:nvSpPr>
        <p:spPr>
          <a:xfrm>
            <a:off x="5231150" y="2177400"/>
            <a:ext cx="2844901" cy="53346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i="1"/>
            </a:pPr>
            <a:r>
              <a:t>ASSUMPTION:</a:t>
            </a:r>
            <a:r>
              <a:rPr b="0" i="0"/>
              <a:t> “-” means zero</a:t>
            </a:r>
          </a:p>
          <a:p>
            <a:pPr marL="457200" indent="-304800">
              <a:buSzPct val="100000"/>
              <a:buChar char="●"/>
              <a:defRPr sz="1200"/>
            </a:pPr>
            <a:r>
              <a:t>could mean ‘missing’!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 name="Shape 747" descr="Shape 747"/>
          <p:cNvPicPr>
            <a:picLocks noChangeAspect="1"/>
          </p:cNvPicPr>
          <p:nvPr/>
        </p:nvPicPr>
        <p:blipFill>
          <a:blip r:embed="rId2">
            <a:extLst/>
          </a:blip>
          <a:srcRect t="1272" b="13910"/>
          <a:stretch>
            <a:fillRect/>
          </a:stretch>
        </p:blipFill>
        <p:spPr>
          <a:xfrm>
            <a:off x="-50" y="-1"/>
            <a:ext cx="9144050" cy="5143500"/>
          </a:xfrm>
          <a:prstGeom prst="rect">
            <a:avLst/>
          </a:prstGeom>
          <a:ln w="12700">
            <a:miter lim="400000"/>
          </a:ln>
        </p:spPr>
      </p:pic>
      <p:pic>
        <p:nvPicPr>
          <p:cNvPr id="760" name="Shape 748" descr="Shape 748"/>
          <p:cNvPicPr>
            <a:picLocks noChangeAspect="1"/>
          </p:cNvPicPr>
          <p:nvPr/>
        </p:nvPicPr>
        <p:blipFill>
          <a:blip r:embed="rId3">
            <a:extLst/>
          </a:blip>
          <a:stretch>
            <a:fillRect/>
          </a:stretch>
        </p:blipFill>
        <p:spPr>
          <a:xfrm>
            <a:off x="8392824" y="4622450"/>
            <a:ext cx="316051" cy="316051"/>
          </a:xfrm>
          <a:prstGeom prst="rect">
            <a:avLst/>
          </a:prstGeom>
          <a:ln w="12700">
            <a:miter lim="400000"/>
          </a:ln>
        </p:spPr>
      </p:pic>
      <p:sp>
        <p:nvSpPr>
          <p:cNvPr id="761" name="Shape 749"/>
          <p:cNvSpPr txBox="1">
            <a:spLocks noGrp="1"/>
          </p:cNvSpPr>
          <p:nvPr>
            <p:ph type="title" idx="4294967295"/>
          </p:nvPr>
        </p:nvSpPr>
        <p:spPr>
          <a:xfrm>
            <a:off x="335950" y="264024"/>
            <a:ext cx="8311799" cy="748202"/>
          </a:xfrm>
          <a:prstGeom prst="rect">
            <a:avLst/>
          </a:prstGeom>
        </p:spPr>
        <p:txBody>
          <a:bodyPr/>
          <a:lstStyle>
            <a:lvl1pPr defTabSz="566927">
              <a:defRPr sz="1984" b="1">
                <a:latin typeface="Proxima Nova"/>
                <a:ea typeface="Proxima Nova"/>
                <a:cs typeface="Proxima Nova"/>
                <a:sym typeface="Proxima Nova"/>
              </a:defRPr>
            </a:lvl1pPr>
          </a:lstStyle>
          <a:p>
            <a:r>
              <a:t>Review</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54"/>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Review: Key Topics and Takeaways</a:t>
            </a:r>
          </a:p>
        </p:txBody>
      </p:sp>
      <p:sp>
        <p:nvSpPr>
          <p:cNvPr id="764" name="Shape 755"/>
          <p:cNvSpPr txBox="1">
            <a:spLocks noGrp="1"/>
          </p:cNvSpPr>
          <p:nvPr>
            <p:ph type="body" idx="1"/>
          </p:nvPr>
        </p:nvSpPr>
        <p:spPr>
          <a:xfrm>
            <a:off x="311699" y="1152475"/>
            <a:ext cx="6106802" cy="3416400"/>
          </a:xfrm>
          <a:prstGeom prst="rect">
            <a:avLst/>
          </a:prstGeom>
        </p:spPr>
        <p:txBody>
          <a:bodyPr/>
          <a:lstStyle>
            <a:lvl1pPr marL="457200" indent="-355600">
              <a:buClr>
                <a:srgbClr val="000000"/>
              </a:buClr>
              <a:buFont typeface="Helvetica"/>
              <a:defRPr sz="2000">
                <a:solidFill>
                  <a:srgbClr val="000000"/>
                </a:solidFill>
                <a:latin typeface="Proxima Nova"/>
                <a:ea typeface="Proxima Nova"/>
                <a:cs typeface="Proxima Nova"/>
                <a:sym typeface="Proxima Nova"/>
              </a:defRPr>
            </a:lvl1pPr>
            <a:lvl2pPr marL="914400" indent="-355600">
              <a:buClr>
                <a:srgbClr val="000000"/>
              </a:buClr>
              <a:buSzPct val="125000"/>
              <a:buFont typeface="Helvetica"/>
              <a:defRPr sz="1600">
                <a:solidFill>
                  <a:srgbClr val="000000"/>
                </a:solidFill>
                <a:latin typeface="Proxima Nova"/>
                <a:ea typeface="Proxima Nova"/>
                <a:cs typeface="Proxima Nova"/>
                <a:sym typeface="Proxima Nova"/>
              </a:defRPr>
            </a:lvl2pPr>
          </a:lstStyle>
          <a:p>
            <a:r>
              <a:t>Data Science Workflow Step 1: ______</a:t>
            </a:r>
          </a:p>
          <a:p>
            <a:pPr lvl="1"/>
            <a:r>
              <a:t>?</a:t>
            </a:r>
          </a:p>
        </p:txBody>
      </p:sp>
      <p:sp>
        <p:nvSpPr>
          <p:cNvPr id="765" name="Shape 756"/>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Shape 761"/>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Review: Key Topics and Takeaways</a:t>
            </a:r>
          </a:p>
        </p:txBody>
      </p:sp>
      <p:sp>
        <p:nvSpPr>
          <p:cNvPr id="768" name="Shape 762"/>
          <p:cNvSpPr txBox="1">
            <a:spLocks noGrp="1"/>
          </p:cNvSpPr>
          <p:nvPr>
            <p:ph type="body" idx="1"/>
          </p:nvPr>
        </p:nvSpPr>
        <p:spPr>
          <a:xfrm>
            <a:off x="311699" y="1152475"/>
            <a:ext cx="6106802" cy="3416400"/>
          </a:xfrm>
          <a:prstGeom prst="rect">
            <a:avLst/>
          </a:prstGeom>
        </p:spPr>
        <p:txBody>
          <a:bodyPr/>
          <a:lstStyle/>
          <a:p>
            <a:pPr marL="457200" indent="-355600">
              <a:buClr>
                <a:srgbClr val="000000"/>
              </a:buClr>
              <a:buFont typeface="Helvetica"/>
              <a:defRPr sz="2000">
                <a:solidFill>
                  <a:srgbClr val="000000"/>
                </a:solidFill>
                <a:latin typeface="Proxima Nova"/>
                <a:ea typeface="Proxima Nova"/>
                <a:cs typeface="Proxima Nova"/>
                <a:sym typeface="Proxima Nova"/>
              </a:defRPr>
            </a:pPr>
            <a:r>
              <a:t>Data Science Workflow Step 1: </a:t>
            </a:r>
            <a:r>
              <a:rPr b="1"/>
              <a:t>Identify</a:t>
            </a:r>
          </a:p>
          <a:p>
            <a:pPr marL="914400" lvl="1" indent="-355600">
              <a:buClr>
                <a:srgbClr val="000000"/>
              </a:buClr>
              <a:buSzPct val="125000"/>
              <a:buFont typeface="Helvetica"/>
              <a:defRPr sz="1600">
                <a:solidFill>
                  <a:srgbClr val="000000"/>
                </a:solidFill>
                <a:latin typeface="Proxima Nova"/>
                <a:ea typeface="Proxima Nova"/>
                <a:cs typeface="Proxima Nova"/>
                <a:sym typeface="Proxima Nova"/>
              </a:defRPr>
            </a:pPr>
            <a:r>
              <a:t>SMART</a:t>
            </a:r>
          </a:p>
        </p:txBody>
      </p:sp>
      <p:sp>
        <p:nvSpPr>
          <p:cNvPr id="769" name="Shape 763"/>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58</a:t>
            </a:fld>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68"/>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Review: Key Topics and Takeaways</a:t>
            </a:r>
          </a:p>
        </p:txBody>
      </p:sp>
      <p:sp>
        <p:nvSpPr>
          <p:cNvPr id="772" name="Shape 769"/>
          <p:cNvSpPr txBox="1">
            <a:spLocks noGrp="1"/>
          </p:cNvSpPr>
          <p:nvPr>
            <p:ph type="body" idx="1"/>
          </p:nvPr>
        </p:nvSpPr>
        <p:spPr>
          <a:xfrm>
            <a:off x="311699" y="1152475"/>
            <a:ext cx="6106802" cy="3416400"/>
          </a:xfrm>
          <a:prstGeom prst="rect">
            <a:avLst/>
          </a:prstGeom>
        </p:spPr>
        <p:txBody>
          <a:bodyPr/>
          <a:lstStyle/>
          <a:p>
            <a:pPr marL="457200" indent="-355600">
              <a:buClr>
                <a:srgbClr val="000000"/>
              </a:buClr>
              <a:buFont typeface="Helvetica"/>
              <a:defRPr sz="2000">
                <a:solidFill>
                  <a:srgbClr val="000000"/>
                </a:solidFill>
                <a:latin typeface="Proxima Nova"/>
                <a:ea typeface="Proxima Nova"/>
                <a:cs typeface="Proxima Nova"/>
                <a:sym typeface="Proxima Nova"/>
              </a:defRPr>
            </a:pPr>
            <a:r>
              <a:t>Data Science Workflow Step 2: ______</a:t>
            </a:r>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p>
        </p:txBody>
      </p:sp>
      <p:sp>
        <p:nvSpPr>
          <p:cNvPr id="773" name="Shape 770"/>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293"/>
          <p:cNvSpPr txBox="1">
            <a:spLocks noGrp="1"/>
          </p:cNvSpPr>
          <p:nvPr>
            <p:ph type="title" idx="4294967295"/>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rPr dirty="0" smtClean="0"/>
              <a:t>Quick </a:t>
            </a:r>
            <a:r>
              <a:rPr lang="en-GB" dirty="0" smtClean="0"/>
              <a:t>Quiz (5-mins)</a:t>
            </a:r>
            <a:endParaRPr dirty="0"/>
          </a:p>
        </p:txBody>
      </p:sp>
      <p:sp>
        <p:nvSpPr>
          <p:cNvPr id="488" name="Shape 294"/>
          <p:cNvSpPr txBox="1">
            <a:spLocks noGrp="1"/>
          </p:cNvSpPr>
          <p:nvPr>
            <p:ph type="body" idx="4294967295"/>
          </p:nvPr>
        </p:nvSpPr>
        <p:spPr>
          <a:xfrm>
            <a:off x="320275" y="716851"/>
            <a:ext cx="8362199" cy="3565802"/>
          </a:xfrm>
          <a:prstGeom prst="rect">
            <a:avLst/>
          </a:prstGeom>
        </p:spPr>
        <p:txBody>
          <a:bodyPr/>
          <a:lstStyle/>
          <a:p>
            <a:pPr marL="160421" indent="-160421" defTabSz="355600">
              <a:lnSpc>
                <a:spcPct val="100000"/>
              </a:lnSpc>
              <a:spcBef>
                <a:spcPts val="0"/>
              </a:spcBef>
              <a:buClrTx/>
              <a:buAutoNum type="arabicPeriod"/>
              <a:defRPr sz="1200" b="1">
                <a:solidFill>
                  <a:srgbClr val="454545"/>
                </a:solidFill>
                <a:latin typeface="+mj-lt"/>
                <a:ea typeface="+mj-ea"/>
                <a:cs typeface="+mj-cs"/>
                <a:sym typeface="Helvetica Neue"/>
              </a:defRPr>
            </a:pPr>
            <a:r>
              <a:rPr dirty="0"/>
              <a:t>	Name one step in the data science workflow?</a:t>
            </a:r>
          </a:p>
          <a:p>
            <a:pPr marL="160421" indent="-160421" defTabSz="355600">
              <a:lnSpc>
                <a:spcPct val="100000"/>
              </a:lnSpc>
              <a:spcBef>
                <a:spcPts val="0"/>
              </a:spcBef>
              <a:buClrTx/>
              <a:buAutoNum type="arabicPeriod"/>
              <a:defRPr sz="1200" b="1">
                <a:solidFill>
                  <a:srgbClr val="454545"/>
                </a:solidFill>
                <a:latin typeface="+mj-lt"/>
                <a:ea typeface="+mj-ea"/>
                <a:cs typeface="+mj-cs"/>
                <a:sym typeface="Helvetica Neue"/>
              </a:defRPr>
            </a:pPr>
            <a:endParaRPr dirty="0"/>
          </a:p>
          <a:p>
            <a:pPr marL="160421" indent="-160421" defTabSz="355600">
              <a:lnSpc>
                <a:spcPct val="100000"/>
              </a:lnSpc>
              <a:spcBef>
                <a:spcPts val="0"/>
              </a:spcBef>
              <a:buClrTx/>
              <a:buAutoNum type="arabicPeriod" startAt="3"/>
              <a:defRPr sz="1200" b="1">
                <a:solidFill>
                  <a:srgbClr val="454545"/>
                </a:solidFill>
                <a:latin typeface="+mj-lt"/>
                <a:ea typeface="+mj-ea"/>
                <a:cs typeface="+mj-cs"/>
                <a:sym typeface="Helvetica Neue"/>
              </a:defRPr>
            </a:pPr>
            <a:r>
              <a:rPr dirty="0"/>
              <a:t>	Which version of python are we using in this course?</a:t>
            </a:r>
          </a:p>
          <a:p>
            <a:pPr marL="160421" indent="-160421" defTabSz="355600">
              <a:lnSpc>
                <a:spcPct val="100000"/>
              </a:lnSpc>
              <a:spcBef>
                <a:spcPts val="0"/>
              </a:spcBef>
              <a:buClrTx/>
              <a:buAutoNum type="arabicPeriod" startAt="3"/>
              <a:defRPr sz="1200" b="1">
                <a:solidFill>
                  <a:srgbClr val="454545"/>
                </a:solidFill>
                <a:latin typeface="+mj-lt"/>
                <a:ea typeface="+mj-ea"/>
                <a:cs typeface="+mj-cs"/>
                <a:sym typeface="Helvetica Neue"/>
              </a:defRPr>
            </a:pPr>
            <a:endParaRPr dirty="0"/>
          </a:p>
          <a:p>
            <a:pPr marL="160421" indent="-160421" defTabSz="355600">
              <a:lnSpc>
                <a:spcPct val="100000"/>
              </a:lnSpc>
              <a:spcBef>
                <a:spcPts val="0"/>
              </a:spcBef>
              <a:buClrTx/>
              <a:buAutoNum type="arabicPeriod" startAt="5"/>
              <a:defRPr sz="1200" b="1">
                <a:solidFill>
                  <a:srgbClr val="454545"/>
                </a:solidFill>
                <a:latin typeface="+mj-lt"/>
                <a:ea typeface="+mj-ea"/>
                <a:cs typeface="+mj-cs"/>
                <a:sym typeface="Helvetica Neue"/>
              </a:defRPr>
            </a:pPr>
            <a:r>
              <a:rPr dirty="0"/>
              <a:t>	What is the name of the online code storage platform we are using?</a:t>
            </a:r>
          </a:p>
          <a:p>
            <a:pPr marL="160421" indent="-160421" defTabSz="355600">
              <a:lnSpc>
                <a:spcPct val="100000"/>
              </a:lnSpc>
              <a:spcBef>
                <a:spcPts val="0"/>
              </a:spcBef>
              <a:buClrTx/>
              <a:buAutoNum type="arabicPeriod" startAt="5"/>
              <a:defRPr sz="1200" b="1">
                <a:solidFill>
                  <a:srgbClr val="454545"/>
                </a:solidFill>
                <a:latin typeface="+mj-lt"/>
                <a:ea typeface="+mj-ea"/>
                <a:cs typeface="+mj-cs"/>
                <a:sym typeface="Helvetica Neue"/>
              </a:defRPr>
            </a:pPr>
            <a:endParaRPr dirty="0"/>
          </a:p>
          <a:p>
            <a:pPr marL="160421" indent="-160421" defTabSz="355600">
              <a:lnSpc>
                <a:spcPct val="100000"/>
              </a:lnSpc>
              <a:spcBef>
                <a:spcPts val="0"/>
              </a:spcBef>
              <a:buClrTx/>
              <a:buAutoNum type="arabicPeriod" startAt="7"/>
              <a:defRPr sz="1200" b="1">
                <a:solidFill>
                  <a:srgbClr val="454545"/>
                </a:solidFill>
                <a:latin typeface="+mj-lt"/>
                <a:ea typeface="+mj-ea"/>
                <a:cs typeface="+mj-cs"/>
                <a:sym typeface="Helvetica Neue"/>
              </a:defRPr>
            </a:pPr>
            <a:r>
              <a:rPr dirty="0"/>
              <a:t>	How do you run a code cell in jupyter notebook?</a:t>
            </a:r>
          </a:p>
          <a:p>
            <a:pPr marL="160421" indent="-160421" defTabSz="355600">
              <a:lnSpc>
                <a:spcPct val="100000"/>
              </a:lnSpc>
              <a:spcBef>
                <a:spcPts val="0"/>
              </a:spcBef>
              <a:buClrTx/>
              <a:buAutoNum type="arabicPeriod" startAt="7"/>
              <a:defRPr sz="1200" b="1">
                <a:solidFill>
                  <a:srgbClr val="454545"/>
                </a:solidFill>
                <a:latin typeface="+mj-lt"/>
                <a:ea typeface="+mj-ea"/>
                <a:cs typeface="+mj-cs"/>
                <a:sym typeface="Helvetica Neue"/>
              </a:defRPr>
            </a:pPr>
            <a:endParaRPr dirty="0"/>
          </a:p>
          <a:p>
            <a:pPr marL="160421" indent="-160421" defTabSz="355600">
              <a:lnSpc>
                <a:spcPct val="100000"/>
              </a:lnSpc>
              <a:spcBef>
                <a:spcPts val="0"/>
              </a:spcBef>
              <a:buClrTx/>
              <a:buAutoNum type="arabicPeriod" startAt="9"/>
              <a:defRPr sz="1200" b="1">
                <a:solidFill>
                  <a:srgbClr val="454545"/>
                </a:solidFill>
                <a:latin typeface="+mj-lt"/>
                <a:ea typeface="+mj-ea"/>
                <a:cs typeface="+mj-cs"/>
                <a:sym typeface="Helvetica Neue"/>
              </a:defRPr>
            </a:pPr>
            <a:r>
              <a:rPr dirty="0"/>
              <a:t>	Is age a continuous or categorical variable?</a:t>
            </a:r>
          </a:p>
        </p:txBody>
      </p:sp>
      <p:pic>
        <p:nvPicPr>
          <p:cNvPr id="489" name="Shape 295" descr="Shape 295"/>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490" name="Shape 296"/>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graphicFrame>
        <p:nvGraphicFramePr>
          <p:cNvPr id="3" name="Table 2"/>
          <p:cNvGraphicFramePr>
            <a:graphicFrameLocks noGrp="1"/>
          </p:cNvGraphicFramePr>
          <p:nvPr>
            <p:extLst>
              <p:ext uri="{D42A27DB-BD31-4B8C-83A1-F6EECF244321}">
                <p14:modId xmlns:p14="http://schemas.microsoft.com/office/powerpoint/2010/main" val="1157335023"/>
              </p:ext>
            </p:extLst>
          </p:nvPr>
        </p:nvGraphicFramePr>
        <p:xfrm>
          <a:off x="481640" y="2907289"/>
          <a:ext cx="7514881" cy="1834665"/>
        </p:xfrm>
        <a:graphic>
          <a:graphicData uri="http://schemas.openxmlformats.org/drawingml/2006/table">
            <a:tbl>
              <a:tblPr firstRow="1" bandRow="1">
                <a:tableStyleId>{35758FB7-9AC5-4552-8A53-C91805E547FA}</a:tableStyleId>
              </a:tblPr>
              <a:tblGrid>
                <a:gridCol w="2467349"/>
                <a:gridCol w="1261883"/>
                <a:gridCol w="235622"/>
                <a:gridCol w="2288144"/>
                <a:gridCol w="1261883"/>
              </a:tblGrid>
              <a:tr h="0">
                <a:tc>
                  <a:txBody>
                    <a:bodyPr/>
                    <a:lstStyle/>
                    <a:p>
                      <a:r>
                        <a:rPr lang="en-US" dirty="0" smtClean="0"/>
                        <a:t>Action</a:t>
                      </a:r>
                      <a:endParaRPr lang="en-US" dirty="0"/>
                    </a:p>
                  </a:txBody>
                  <a:tcPr/>
                </a:tc>
                <a:tc>
                  <a:txBody>
                    <a:bodyPr/>
                    <a:lstStyle/>
                    <a:p>
                      <a:r>
                        <a:rPr lang="en-US" dirty="0" smtClean="0"/>
                        <a:t>Unix Command</a:t>
                      </a:r>
                      <a:endParaRPr lang="en-US" dirty="0"/>
                    </a:p>
                  </a:txBody>
                  <a:tcPr/>
                </a:tc>
                <a:tc>
                  <a:txBody>
                    <a:bodyPr/>
                    <a:lstStyle/>
                    <a:p>
                      <a:endParaRPr lang="en-US" dirty="0"/>
                    </a:p>
                  </a:txBody>
                  <a:tcPr>
                    <a:solidFill>
                      <a:schemeClr val="bg1"/>
                    </a:solidFill>
                  </a:tcPr>
                </a:tc>
                <a:tc>
                  <a:txBody>
                    <a:bodyPr/>
                    <a:lstStyle/>
                    <a:p>
                      <a:r>
                        <a:rPr lang="en-US" dirty="0" smtClean="0"/>
                        <a:t>Action</a:t>
                      </a:r>
                      <a:endParaRPr 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Unix Command</a:t>
                      </a:r>
                    </a:p>
                  </a:txBody>
                  <a:tcPr/>
                </a:tc>
              </a:tr>
              <a:tr h="31816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Printing the working directory:</a:t>
                      </a:r>
                    </a:p>
                  </a:txBody>
                  <a:tcPr/>
                </a:tc>
                <a:tc>
                  <a:txBody>
                    <a:bodyPr/>
                    <a:lstStyle/>
                    <a:p>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r h="318165">
                <a:tc>
                  <a:txBody>
                    <a:bodyPr/>
                    <a:lstStyle/>
                    <a:p>
                      <a:r>
                        <a:rPr lang="en-US" dirty="0" smtClean="0"/>
                        <a:t>Changing directory:</a:t>
                      </a:r>
                      <a:endParaRPr lang="en-US" dirty="0"/>
                    </a:p>
                  </a:txBody>
                  <a:tcPr/>
                </a:tc>
                <a:tc>
                  <a:txBody>
                    <a:bodyPr/>
                    <a:lstStyle/>
                    <a:p>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r h="318165">
                <a:tc>
                  <a:txBody>
                    <a:bodyPr/>
                    <a:lstStyle/>
                    <a:p>
                      <a:pPr marL="0" marR="0" indent="0" algn="r" defTabSz="914400" rtl="0" fontAlgn="auto" latinLnBrk="0" hangingPunct="0">
                        <a:lnSpc>
                          <a:spcPct val="100000"/>
                        </a:lnSpc>
                        <a:spcBef>
                          <a:spcPts val="0"/>
                        </a:spcBef>
                        <a:spcAft>
                          <a:spcPts val="0"/>
                        </a:spcAft>
                        <a:buClrTx/>
                        <a:buSzTx/>
                        <a:buFontTx/>
                        <a:buNone/>
                        <a:tabLst/>
                      </a:pPr>
                      <a:r>
                        <a:rPr lang="en-US" dirty="0" smtClean="0"/>
                        <a:t>Creating a new directory:</a:t>
                      </a:r>
                    </a:p>
                  </a:txBody>
                  <a:tcPr/>
                </a:tc>
                <a:tc>
                  <a:txBody>
                    <a:bodyPr/>
                    <a:lstStyle/>
                    <a:p>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r h="318165">
                <a:tc>
                  <a:txBody>
                    <a:bodyPr/>
                    <a:lstStyle/>
                    <a:p>
                      <a:r>
                        <a:rPr lang="en-US" dirty="0" smtClean="0"/>
                        <a:t>Show contents of files in directory:</a:t>
                      </a:r>
                      <a:endParaRPr lang="en-US" dirty="0"/>
                    </a:p>
                  </a:txBody>
                  <a:tcPr/>
                </a:tc>
                <a:tc>
                  <a:txBody>
                    <a:bodyPr/>
                    <a:lstStyle/>
                    <a:p>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r h="318165">
                <a:tc>
                  <a:txBody>
                    <a:bodyPr/>
                    <a:lstStyle/>
                    <a:p>
                      <a:r>
                        <a:rPr lang="en-US" dirty="0" smtClean="0"/>
                        <a:t>Copy files</a:t>
                      </a:r>
                      <a:endParaRPr lang="en-US" dirty="0"/>
                    </a:p>
                  </a:txBody>
                  <a:tcPr/>
                </a:tc>
                <a:tc>
                  <a:txBody>
                    <a:bodyPr/>
                    <a:lstStyle/>
                    <a:p>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bl>
          </a:graphicData>
        </a:graphic>
      </p:graphicFrame>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Review: Key Topics and Takeaways</a:t>
            </a:r>
          </a:p>
        </p:txBody>
      </p:sp>
      <p:sp>
        <p:nvSpPr>
          <p:cNvPr id="776" name="Shape 776"/>
          <p:cNvSpPr txBox="1">
            <a:spLocks noGrp="1"/>
          </p:cNvSpPr>
          <p:nvPr>
            <p:ph type="body" idx="1"/>
          </p:nvPr>
        </p:nvSpPr>
        <p:spPr>
          <a:xfrm>
            <a:off x="311699" y="1152475"/>
            <a:ext cx="6106802" cy="3416400"/>
          </a:xfrm>
          <a:prstGeom prst="rect">
            <a:avLst/>
          </a:prstGeom>
        </p:spPr>
        <p:txBody>
          <a:bodyPr/>
          <a:lstStyle/>
          <a:p>
            <a:pPr marL="457200" indent="-355600">
              <a:buClr>
                <a:srgbClr val="000000"/>
              </a:buClr>
              <a:buFont typeface="Helvetica"/>
              <a:defRPr sz="2000">
                <a:solidFill>
                  <a:srgbClr val="000000"/>
                </a:solidFill>
                <a:latin typeface="Proxima Nova"/>
                <a:ea typeface="Proxima Nova"/>
                <a:cs typeface="Proxima Nova"/>
                <a:sym typeface="Proxima Nova"/>
              </a:defRPr>
            </a:pPr>
            <a:r>
              <a:t>Data Science Workflow Step 2: </a:t>
            </a:r>
            <a:r>
              <a:rPr b="1"/>
              <a:t>Acquire</a:t>
            </a:r>
          </a:p>
          <a:p>
            <a:pPr marL="914400" lvl="1" indent="-355600">
              <a:buClr>
                <a:srgbClr val="000000"/>
              </a:buClr>
              <a:buFont typeface="Helvetica"/>
              <a:defRPr sz="2000">
                <a:solidFill>
                  <a:srgbClr val="000000"/>
                </a:solidFill>
                <a:latin typeface="Proxima Nova"/>
                <a:ea typeface="Proxima Nova"/>
                <a:cs typeface="Proxima Nova"/>
                <a:sym typeface="Proxima Nova"/>
              </a:defRPr>
            </a:pPr>
            <a:r>
              <a:t>data sources</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temporality</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dataset characteristics</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statistical significance &amp; the null hypothesis</a:t>
            </a:r>
          </a:p>
        </p:txBody>
      </p:sp>
      <p:sp>
        <p:nvSpPr>
          <p:cNvPr id="777" name="Shape 777"/>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60</a:t>
            </a:fld>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82"/>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Review: Key Topics and Takeaways</a:t>
            </a:r>
          </a:p>
        </p:txBody>
      </p:sp>
      <p:sp>
        <p:nvSpPr>
          <p:cNvPr id="780" name="Shape 783"/>
          <p:cNvSpPr txBox="1">
            <a:spLocks noGrp="1"/>
          </p:cNvSpPr>
          <p:nvPr>
            <p:ph type="body" idx="1"/>
          </p:nvPr>
        </p:nvSpPr>
        <p:spPr>
          <a:xfrm>
            <a:off x="311699" y="1152475"/>
            <a:ext cx="6106802" cy="3416400"/>
          </a:xfrm>
          <a:prstGeom prst="rect">
            <a:avLst/>
          </a:prstGeom>
        </p:spPr>
        <p:txBody>
          <a:bodyPr/>
          <a:lstStyle/>
          <a:p>
            <a:pPr marL="457200" indent="-355600">
              <a:buClr>
                <a:srgbClr val="000000"/>
              </a:buClr>
              <a:buFont typeface="Helvetica"/>
              <a:defRPr sz="2000">
                <a:solidFill>
                  <a:srgbClr val="000000"/>
                </a:solidFill>
                <a:latin typeface="Proxima Nova"/>
                <a:ea typeface="Proxima Nova"/>
                <a:cs typeface="Proxima Nova"/>
                <a:sym typeface="Proxima Nova"/>
              </a:defRPr>
            </a:pPr>
            <a:r>
              <a:t>Data Science Workflow Step 3: _____</a:t>
            </a:r>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a:t>
            </a:r>
          </a:p>
        </p:txBody>
      </p:sp>
      <p:sp>
        <p:nvSpPr>
          <p:cNvPr id="781" name="Shape 784"/>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9"/>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Review: Key Topics and Takeaways</a:t>
            </a:r>
          </a:p>
        </p:txBody>
      </p:sp>
      <p:sp>
        <p:nvSpPr>
          <p:cNvPr id="784" name="Shape 790"/>
          <p:cNvSpPr txBox="1">
            <a:spLocks noGrp="1"/>
          </p:cNvSpPr>
          <p:nvPr>
            <p:ph type="body" idx="1"/>
          </p:nvPr>
        </p:nvSpPr>
        <p:spPr>
          <a:xfrm>
            <a:off x="311699" y="1152475"/>
            <a:ext cx="6106802" cy="3416400"/>
          </a:xfrm>
          <a:prstGeom prst="rect">
            <a:avLst/>
          </a:prstGeom>
        </p:spPr>
        <p:txBody>
          <a:bodyPr/>
          <a:lstStyle/>
          <a:p>
            <a:pPr marL="457200" indent="-355600">
              <a:buClr>
                <a:srgbClr val="000000"/>
              </a:buClr>
              <a:buFont typeface="Helvetica"/>
              <a:defRPr sz="2000">
                <a:solidFill>
                  <a:srgbClr val="000000"/>
                </a:solidFill>
                <a:latin typeface="Proxima Nova"/>
                <a:ea typeface="Proxima Nova"/>
                <a:cs typeface="Proxima Nova"/>
                <a:sym typeface="Proxima Nova"/>
              </a:defRPr>
            </a:pPr>
            <a:r>
              <a:t>Data Science Workflow Step 3: </a:t>
            </a:r>
            <a:r>
              <a:rPr b="1"/>
              <a:t>Parse</a:t>
            </a:r>
          </a:p>
          <a:p>
            <a:pPr marL="914400" lvl="1" indent="-355600">
              <a:buClr>
                <a:srgbClr val="000000"/>
              </a:buClr>
              <a:buFont typeface="Helvetica"/>
              <a:defRPr sz="2000">
                <a:solidFill>
                  <a:srgbClr val="000000"/>
                </a:solidFill>
                <a:latin typeface="Proxima Nova"/>
                <a:ea typeface="Proxima Nova"/>
                <a:cs typeface="Proxima Nova"/>
                <a:sym typeface="Proxima Nova"/>
              </a:defRPr>
            </a:pPr>
            <a:r>
              <a:t>data types</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data forensics</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tidy data</a:t>
            </a:r>
            <a:endParaRPr sz="1400"/>
          </a:p>
          <a:p>
            <a:pPr marL="914400" lvl="1" indent="-355600">
              <a:buClr>
                <a:srgbClr val="000000"/>
              </a:buClr>
              <a:buFont typeface="Helvetica"/>
              <a:defRPr sz="2000">
                <a:solidFill>
                  <a:srgbClr val="000000"/>
                </a:solidFill>
                <a:latin typeface="Proxima Nova"/>
                <a:ea typeface="Proxima Nova"/>
                <a:cs typeface="Proxima Nova"/>
                <a:sym typeface="Proxima Nova"/>
              </a:defRPr>
            </a:pPr>
            <a:r>
              <a:t>NumPy, Pandas</a:t>
            </a:r>
          </a:p>
        </p:txBody>
      </p:sp>
      <p:sp>
        <p:nvSpPr>
          <p:cNvPr id="785" name="Shape 791"/>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62</a:t>
            </a:fld>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 name="Shape 796" descr="Shape 796"/>
          <p:cNvPicPr>
            <a:picLocks noChangeAspect="1"/>
          </p:cNvPicPr>
          <p:nvPr/>
        </p:nvPicPr>
        <p:blipFill>
          <a:blip r:embed="rId2">
            <a:extLst/>
          </a:blip>
          <a:stretch>
            <a:fillRect/>
          </a:stretch>
        </p:blipFill>
        <p:spPr>
          <a:xfrm>
            <a:off x="1896816" y="0"/>
            <a:ext cx="8003096" cy="5300753"/>
          </a:xfrm>
          <a:prstGeom prst="rect">
            <a:avLst/>
          </a:prstGeom>
          <a:ln w="12700">
            <a:miter lim="400000"/>
          </a:ln>
        </p:spPr>
      </p:pic>
      <p:pic>
        <p:nvPicPr>
          <p:cNvPr id="788" name="Shape 797" descr="Shape 797"/>
          <p:cNvPicPr>
            <a:picLocks noChangeAspect="1"/>
          </p:cNvPicPr>
          <p:nvPr/>
        </p:nvPicPr>
        <p:blipFill>
          <a:blip r:embed="rId3">
            <a:extLst/>
          </a:blip>
          <a:stretch>
            <a:fillRect/>
          </a:stretch>
        </p:blipFill>
        <p:spPr>
          <a:xfrm>
            <a:off x="506325" y="462174"/>
            <a:ext cx="489351" cy="489352"/>
          </a:xfrm>
          <a:prstGeom prst="rect">
            <a:avLst/>
          </a:prstGeom>
          <a:ln w="12700">
            <a:miter lim="400000"/>
          </a:ln>
        </p:spPr>
      </p:pic>
      <p:sp>
        <p:nvSpPr>
          <p:cNvPr id="789" name="Shape 798"/>
          <p:cNvSpPr txBox="1">
            <a:spLocks noGrp="1"/>
          </p:cNvSpPr>
          <p:nvPr>
            <p:ph type="title" idx="4294967295"/>
          </p:nvPr>
        </p:nvSpPr>
        <p:spPr>
          <a:xfrm>
            <a:off x="1291549" y="407450"/>
            <a:ext cx="5655602" cy="598800"/>
          </a:xfrm>
          <a:prstGeom prst="rect">
            <a:avLst/>
          </a:prstGeom>
        </p:spPr>
        <p:txBody>
          <a:bodyPr/>
          <a:lstStyle/>
          <a:p>
            <a:pPr defTabSz="411479">
              <a:defRPr sz="1350" b="1">
                <a:latin typeface="Proxima Nova"/>
                <a:ea typeface="Proxima Nova"/>
                <a:cs typeface="Proxima Nova"/>
                <a:sym typeface="Proxima Nova"/>
              </a:defRPr>
            </a:pPr>
            <a:r>
              <a:t>Q&amp;A</a:t>
            </a:r>
          </a:p>
          <a:p>
            <a:pPr defTabSz="411479">
              <a:defRPr sz="1260"/>
            </a:pPr>
            <a:endParaRPr sz="675">
              <a:latin typeface="Proxima Nova"/>
              <a:ea typeface="Proxima Nova"/>
              <a:cs typeface="Proxima Nova"/>
              <a:sym typeface="Proxima Nova"/>
            </a:endParaRPr>
          </a:p>
        </p:txBody>
      </p:sp>
      <p:sp>
        <p:nvSpPr>
          <p:cNvPr id="790" name="Shape 799"/>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63</a:t>
            </a:fld>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806"/>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64</a:t>
            </a:fld>
            <a:endParaRPr/>
          </a:p>
        </p:txBody>
      </p:sp>
      <p:pic>
        <p:nvPicPr>
          <p:cNvPr id="4" name="Picture 3"/>
          <p:cNvPicPr>
            <a:picLocks noChangeAspect="1"/>
          </p:cNvPicPr>
          <p:nvPr/>
        </p:nvPicPr>
        <p:blipFill>
          <a:blip r:embed="rId2"/>
          <a:stretch>
            <a:fillRect/>
          </a:stretch>
        </p:blipFill>
        <p:spPr>
          <a:xfrm>
            <a:off x="206188" y="158154"/>
            <a:ext cx="8561294" cy="4670631"/>
          </a:xfrm>
          <a:prstGeom prst="rect">
            <a:avLst/>
          </a:prstGeom>
        </p:spPr>
      </p:pic>
      <p:pic>
        <p:nvPicPr>
          <p:cNvPr id="795" name="Image" descr="Image"/>
          <p:cNvPicPr>
            <a:picLocks noChangeAspect="1"/>
          </p:cNvPicPr>
          <p:nvPr/>
        </p:nvPicPr>
        <p:blipFill>
          <a:blip r:embed="rId3">
            <a:extLst/>
          </a:blip>
          <a:stretch>
            <a:fillRect/>
          </a:stretch>
        </p:blipFill>
        <p:spPr>
          <a:xfrm>
            <a:off x="6168215" y="158154"/>
            <a:ext cx="2780564" cy="796253"/>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811"/>
          <p:cNvSpPr txBox="1">
            <a:spLocks noGrp="1"/>
          </p:cNvSpPr>
          <p:nvPr>
            <p:ph type="title"/>
          </p:nvPr>
        </p:nvSpPr>
        <p:spPr>
          <a:xfrm>
            <a:off x="311699" y="445025"/>
            <a:ext cx="8520602" cy="572701"/>
          </a:xfrm>
          <a:prstGeom prst="rect">
            <a:avLst/>
          </a:prstGeom>
        </p:spPr>
        <p:txBody>
          <a:bodyPr/>
          <a:lstStyle>
            <a:lvl1pPr defTabSz="822959">
              <a:defRPr sz="2520" b="1">
                <a:latin typeface="Proxima Nova"/>
                <a:ea typeface="Proxima Nova"/>
                <a:cs typeface="Proxima Nova"/>
                <a:sym typeface="Proxima Nova"/>
              </a:defRPr>
            </a:lvl1pPr>
          </a:lstStyle>
          <a:p>
            <a:r>
              <a:t>Additional Resources</a:t>
            </a:r>
          </a:p>
        </p:txBody>
      </p:sp>
      <p:sp>
        <p:nvSpPr>
          <p:cNvPr id="799" name="Shape 812"/>
          <p:cNvSpPr txBox="1">
            <a:spLocks noGrp="1"/>
          </p:cNvSpPr>
          <p:nvPr>
            <p:ph type="body" idx="1"/>
          </p:nvPr>
        </p:nvSpPr>
        <p:spPr>
          <a:xfrm>
            <a:off x="311699" y="1152475"/>
            <a:ext cx="6778502" cy="3416400"/>
          </a:xfrm>
          <a:prstGeom prst="rect">
            <a:avLst/>
          </a:prstGeom>
        </p:spPr>
        <p:txBody>
          <a:bodyPr/>
          <a:lstStyle/>
          <a:p>
            <a:pPr marL="457200" indent="-228600">
              <a:buClr>
                <a:srgbClr val="000000"/>
              </a:buClr>
              <a:buFont typeface="Helvetica"/>
            </a:pPr>
            <a:r>
              <a:t>Statistics tutorials:</a:t>
            </a:r>
          </a:p>
          <a:p>
            <a:pPr marL="914400" lvl="1" indent="-228600">
              <a:spcBef>
                <a:spcPts val="1000"/>
              </a:spcBef>
              <a:buClr>
                <a:srgbClr val="000000"/>
              </a:buClr>
              <a:buFont typeface="Helvetica"/>
              <a:defRPr sz="1400" u="sng">
                <a:solidFill>
                  <a:schemeClr val="accent5"/>
                </a:solidFill>
                <a:latin typeface="Proxima Nova"/>
                <a:ea typeface="Proxima Nova"/>
                <a:cs typeface="Proxima Nova"/>
                <a:sym typeface="Proxima Nova"/>
              </a:defRPr>
            </a:pPr>
            <a:r>
              <a:rPr>
                <a:uFill>
                  <a:solidFill>
                    <a:schemeClr val="accent5"/>
                  </a:solidFill>
                </a:uFill>
                <a:hlinkClick r:id="rId2"/>
              </a:rPr>
              <a:t>http://stattrek.com/tutorials/statistics-tutorial.aspx</a:t>
            </a:r>
          </a:p>
          <a:p>
            <a:pPr marL="457200" indent="-228600">
              <a:buClr>
                <a:srgbClr val="000000"/>
              </a:buClr>
              <a:buFont typeface="Helvetica"/>
              <a:defRPr>
                <a:solidFill>
                  <a:srgbClr val="000000"/>
                </a:solidFill>
                <a:latin typeface="Proxima Nova"/>
                <a:ea typeface="Proxima Nova"/>
                <a:cs typeface="Proxima Nova"/>
                <a:sym typeface="Proxima Nova"/>
              </a:defRPr>
            </a:pPr>
            <a:r>
              <a:t>NumPy reference:</a:t>
            </a:r>
          </a:p>
          <a:p>
            <a:pPr marL="914400" lvl="1" indent="-228600">
              <a:spcBef>
                <a:spcPts val="1000"/>
              </a:spcBef>
              <a:buClr>
                <a:srgbClr val="000000"/>
              </a:buClr>
              <a:buFont typeface="Helvetica"/>
              <a:defRPr sz="1400" u="sng">
                <a:solidFill>
                  <a:schemeClr val="accent5"/>
                </a:solidFill>
                <a:latin typeface="Proxima Nova"/>
                <a:ea typeface="Proxima Nova"/>
                <a:cs typeface="Proxima Nova"/>
                <a:sym typeface="Proxima Nova"/>
              </a:defRPr>
            </a:pPr>
            <a:r>
              <a:rPr>
                <a:uFill>
                  <a:solidFill>
                    <a:schemeClr val="accent5"/>
                  </a:solidFill>
                </a:uFill>
                <a:hlinkClick r:id="rId3"/>
              </a:rPr>
              <a:t>https://docs.scipy.org/doc/numpy-1.13.0/reference/</a:t>
            </a:r>
            <a:r>
              <a:rPr u="none">
                <a:solidFill>
                  <a:srgbClr val="000000"/>
                </a:solidFill>
              </a:rPr>
              <a:t> </a:t>
            </a:r>
          </a:p>
          <a:p>
            <a:pPr marL="457200" indent="-228600">
              <a:buClr>
                <a:srgbClr val="000000"/>
              </a:buClr>
              <a:buFont typeface="Helvetica"/>
              <a:defRPr>
                <a:solidFill>
                  <a:srgbClr val="000000"/>
                </a:solidFill>
                <a:latin typeface="Proxima Nova"/>
                <a:ea typeface="Proxima Nova"/>
                <a:cs typeface="Proxima Nova"/>
                <a:sym typeface="Proxima Nova"/>
              </a:defRPr>
            </a:pPr>
            <a:r>
              <a:t>GitHub:</a:t>
            </a:r>
          </a:p>
          <a:p>
            <a:pPr marL="914400" lvl="1" indent="-228600">
              <a:buClr>
                <a:srgbClr val="000000"/>
              </a:buClr>
              <a:buFont typeface="Helvetica"/>
              <a:defRPr sz="1400" u="sng">
                <a:solidFill>
                  <a:schemeClr val="accent5"/>
                </a:solidFill>
                <a:latin typeface="Proxima Nova"/>
                <a:ea typeface="Proxima Nova"/>
                <a:cs typeface="Proxima Nova"/>
                <a:sym typeface="Proxima Nova"/>
              </a:defRPr>
            </a:pPr>
            <a:r>
              <a:rPr>
                <a:uFill>
                  <a:solidFill>
                    <a:schemeClr val="accent5"/>
                  </a:solidFill>
                </a:uFill>
                <a:hlinkClick r:id="rId4"/>
              </a:rPr>
              <a:t>https://guides.github.com/introduction/flow/</a:t>
            </a:r>
            <a:r>
              <a:rPr u="none">
                <a:solidFill>
                  <a:srgbClr val="000000"/>
                </a:solidFill>
              </a:rPr>
              <a:t> </a:t>
            </a:r>
          </a:p>
        </p:txBody>
      </p:sp>
      <p:sp>
        <p:nvSpPr>
          <p:cNvPr id="800" name="Shape 813"/>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65</a:t>
            </a:fld>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 name="Shape 818" descr="Shape 818"/>
          <p:cNvPicPr>
            <a:picLocks noChangeAspect="1"/>
          </p:cNvPicPr>
          <p:nvPr/>
        </p:nvPicPr>
        <p:blipFill>
          <a:blip r:embed="rId2">
            <a:extLst/>
          </a:blip>
          <a:stretch>
            <a:fillRect/>
          </a:stretch>
        </p:blipFill>
        <p:spPr>
          <a:xfrm>
            <a:off x="506325" y="462174"/>
            <a:ext cx="489351" cy="489352"/>
          </a:xfrm>
          <a:prstGeom prst="rect">
            <a:avLst/>
          </a:prstGeom>
          <a:ln w="12700">
            <a:miter lim="400000"/>
          </a:ln>
        </p:spPr>
      </p:pic>
      <p:sp>
        <p:nvSpPr>
          <p:cNvPr id="803" name="Shape 819"/>
          <p:cNvSpPr txBox="1">
            <a:spLocks noGrp="1"/>
          </p:cNvSpPr>
          <p:nvPr>
            <p:ph type="title" idx="4294967295"/>
          </p:nvPr>
        </p:nvSpPr>
        <p:spPr>
          <a:xfrm>
            <a:off x="1291549" y="407450"/>
            <a:ext cx="5655602" cy="598800"/>
          </a:xfrm>
          <a:prstGeom prst="rect">
            <a:avLst/>
          </a:prstGeom>
        </p:spPr>
        <p:txBody>
          <a:bodyPr>
            <a:normAutofit fontScale="90000"/>
          </a:bodyPr>
          <a:lstStyle/>
          <a:p>
            <a:pPr defTabSz="850391">
              <a:defRPr sz="2790" b="1">
                <a:latin typeface="Proxima Nova"/>
                <a:ea typeface="Proxima Nova"/>
                <a:cs typeface="Proxima Nova"/>
                <a:sym typeface="Proxima Nova"/>
              </a:defRPr>
            </a:pPr>
            <a:r>
              <a:t>Please don’t forget the survey</a:t>
            </a:r>
            <a:r>
              <a:rPr b="0"/>
              <a:t>!</a:t>
            </a:r>
          </a:p>
        </p:txBody>
      </p:sp>
      <p:sp>
        <p:nvSpPr>
          <p:cNvPr id="804" name="Shape 820"/>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66</a:t>
            </a:fld>
            <a:endParaRPr/>
          </a:p>
        </p:txBody>
      </p:sp>
      <p:sp>
        <p:nvSpPr>
          <p:cNvPr id="805" name="Shape 821"/>
          <p:cNvSpPr txBox="1"/>
          <p:nvPr/>
        </p:nvSpPr>
        <p:spPr>
          <a:xfrm>
            <a:off x="919149" y="2670175"/>
            <a:ext cx="7553402" cy="1021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sz="1800" b="1">
                <a:latin typeface="Proxima Nova"/>
                <a:ea typeface="Proxima Nova"/>
                <a:cs typeface="Proxima Nova"/>
                <a:sym typeface="Proxima Nova"/>
              </a:defRPr>
            </a:pPr>
            <a:r>
              <a:t>Exit Tickets:</a:t>
            </a:r>
          </a:p>
          <a:p>
            <a:pPr>
              <a:spcBef>
                <a:spcPts val="1000"/>
              </a:spcBef>
              <a:defRPr u="sng">
                <a:solidFill>
                  <a:srgbClr val="0000FF"/>
                </a:solidFill>
                <a:latin typeface="Proxima Nova"/>
                <a:ea typeface="Proxima Nova"/>
                <a:cs typeface="Proxima Nova"/>
                <a:sym typeface="Proxima Nova"/>
              </a:defRPr>
            </a:pPr>
            <a:r>
              <a:rPr>
                <a:solidFill>
                  <a:schemeClr val="accent5"/>
                </a:solidFill>
                <a:uFill>
                  <a:solidFill>
                    <a:schemeClr val="accent5"/>
                  </a:solidFill>
                </a:uFill>
                <a:hlinkClick r:id="rId3"/>
              </a:rPr>
              <a:t>https://docs.google.com/forms/d/e/1FAIpQLSdaBdMebhoXQpac2edDbIkHD-78HrTpBk3VKGH6lcDMVorSIQ/viewform</a:t>
            </a:r>
            <a:r>
              <a:rPr u="none">
                <a:solidFill>
                  <a:srgbClr val="000000"/>
                </a:solidFill>
              </a:rPr>
              <a:t> </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26"/>
          <p:cNvSpPr/>
          <p:nvPr/>
        </p:nvSpPr>
        <p:spPr>
          <a:xfrm>
            <a:off x="-500" y="1150"/>
            <a:ext cx="9144001" cy="5143501"/>
          </a:xfrm>
          <a:prstGeom prst="rect">
            <a:avLst/>
          </a:prstGeom>
          <a:solidFill>
            <a:srgbClr val="E51B24"/>
          </a:solidFill>
          <a:ln>
            <a:solidFill>
              <a:schemeClr val="accent2">
                <a:lumOff val="21764"/>
              </a:schemeClr>
            </a:solidFill>
          </a:ln>
        </p:spPr>
        <p:txBody>
          <a:bodyPr lIns="45719" rIns="45719" anchor="ctr"/>
          <a:lstStyle/>
          <a:p>
            <a:endParaRPr/>
          </a:p>
        </p:txBody>
      </p:sp>
      <p:sp>
        <p:nvSpPr>
          <p:cNvPr id="808" name="Shape 827"/>
          <p:cNvSpPr txBox="1">
            <a:spLocks noGrp="1"/>
          </p:cNvSpPr>
          <p:nvPr>
            <p:ph type="title" idx="4294967295"/>
          </p:nvPr>
        </p:nvSpPr>
        <p:spPr>
          <a:xfrm>
            <a:off x="610308" y="1145082"/>
            <a:ext cx="5504402" cy="828301"/>
          </a:xfrm>
          <a:prstGeom prst="rect">
            <a:avLst/>
          </a:prstGeom>
        </p:spPr>
        <p:txBody>
          <a:bodyPr/>
          <a:lstStyle/>
          <a:p>
            <a:pPr defTabSz="365760">
              <a:defRPr sz="1720" b="1">
                <a:solidFill>
                  <a:srgbClr val="FFFFFF"/>
                </a:solidFill>
                <a:latin typeface="Proxima Nova"/>
                <a:ea typeface="Proxima Nova"/>
                <a:cs typeface="Proxima Nova"/>
                <a:sym typeface="Proxima Nova"/>
              </a:defRPr>
            </a:pPr>
            <a:r>
              <a:t>Thank You!</a:t>
            </a:r>
          </a:p>
          <a:p>
            <a:pPr defTabSz="365760">
              <a:defRPr sz="1120"/>
            </a:pPr>
            <a:endParaRPr sz="1720" b="1">
              <a:solidFill>
                <a:srgbClr val="FFFFFF"/>
              </a:solidFill>
              <a:latin typeface="Proxima Nova"/>
              <a:ea typeface="Proxima Nova"/>
              <a:cs typeface="Proxima Nova"/>
              <a:sym typeface="Proxima Nova"/>
            </a:endParaRPr>
          </a:p>
        </p:txBody>
      </p:sp>
      <p:pic>
        <p:nvPicPr>
          <p:cNvPr id="809" name="Shape 828" descr="Shape 828"/>
          <p:cNvPicPr>
            <a:picLocks noChangeAspect="1"/>
          </p:cNvPicPr>
          <p:nvPr/>
        </p:nvPicPr>
        <p:blipFill>
          <a:blip r:embed="rId2">
            <a:extLst/>
          </a:blip>
          <a:stretch>
            <a:fillRect/>
          </a:stretch>
        </p:blipFill>
        <p:spPr>
          <a:xfrm>
            <a:off x="636599" y="445563"/>
            <a:ext cx="530250" cy="530250"/>
          </a:xfrm>
          <a:prstGeom prst="rect">
            <a:avLst/>
          </a:prstGeom>
          <a:ln w="12700">
            <a:miter lim="400000"/>
          </a:ln>
        </p:spPr>
      </p:pic>
      <p:sp>
        <p:nvSpPr>
          <p:cNvPr id="810" name="Shape 829"/>
          <p:cNvSpPr txBox="1">
            <a:spLocks noGrp="1"/>
          </p:cNvSpPr>
          <p:nvPr>
            <p:ph type="sldNum" sz="quarter" idx="2"/>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67</a:t>
            </a:fld>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314"/>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15" name="Shape 315"/>
          <p:cNvGrpSpPr/>
          <p:nvPr/>
        </p:nvGrpSpPr>
        <p:grpSpPr>
          <a:xfrm>
            <a:off x="5422689" y="1212930"/>
            <a:ext cx="2468101" cy="1146001"/>
            <a:chOff x="0" y="0"/>
            <a:chExt cx="2468100" cy="1145999"/>
          </a:xfrm>
        </p:grpSpPr>
        <p:sp>
          <p:nvSpPr>
            <p:cNvPr id="813"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14"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18" name="Shape 316"/>
          <p:cNvGrpSpPr/>
          <p:nvPr/>
        </p:nvGrpSpPr>
        <p:grpSpPr>
          <a:xfrm>
            <a:off x="1127143" y="1212930"/>
            <a:ext cx="2468102" cy="1146001"/>
            <a:chOff x="0" y="0"/>
            <a:chExt cx="2468100" cy="1145999"/>
          </a:xfrm>
        </p:grpSpPr>
        <p:sp>
          <p:nvSpPr>
            <p:cNvPr id="816"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17"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21" name="Shape 317"/>
          <p:cNvGrpSpPr/>
          <p:nvPr/>
        </p:nvGrpSpPr>
        <p:grpSpPr>
          <a:xfrm>
            <a:off x="1127143" y="3821314"/>
            <a:ext cx="2468102" cy="951600"/>
            <a:chOff x="0" y="0"/>
            <a:chExt cx="2468100" cy="951598"/>
          </a:xfrm>
        </p:grpSpPr>
        <p:sp>
          <p:nvSpPr>
            <p:cNvPr id="819"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20"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22" name="Shape 318"/>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23" name="Shape 319"/>
          <p:cNvSpPr/>
          <p:nvPr/>
        </p:nvSpPr>
        <p:spPr>
          <a:xfrm rot="5379311">
            <a:off x="1319910" y="2779698"/>
            <a:ext cx="1246223" cy="63841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24" name="Shape 320"/>
          <p:cNvSpPr/>
          <p:nvPr/>
        </p:nvSpPr>
        <p:spPr>
          <a:xfrm rot="16200000">
            <a:off x="2129352" y="2780600"/>
            <a:ext cx="1246201" cy="6384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25" name="Shape 321"/>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826" name="Shape 322"/>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827" name="Shape 323"/>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830" name="Shape 324"/>
          <p:cNvGrpSpPr/>
          <p:nvPr/>
        </p:nvGrpSpPr>
        <p:grpSpPr>
          <a:xfrm>
            <a:off x="1621195" y="4198458"/>
            <a:ext cx="1479601" cy="501001"/>
            <a:chOff x="0" y="0"/>
            <a:chExt cx="1479599" cy="500999"/>
          </a:xfrm>
        </p:grpSpPr>
        <p:sp>
          <p:nvSpPr>
            <p:cNvPr id="828"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829" name="3. Update a file…"/>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a file</a:t>
              </a:r>
            </a:p>
            <a:p>
              <a:pPr algn="ctr">
                <a:defRPr sz="1300" b="1">
                  <a:latin typeface="+mj-lt"/>
                  <a:ea typeface="+mj-ea"/>
                  <a:cs typeface="+mj-cs"/>
                  <a:sym typeface="Helvetica Neue"/>
                </a:defRPr>
              </a:pPr>
              <a:r>
                <a:t>4. Commit</a:t>
              </a:r>
            </a:p>
          </p:txBody>
        </p:sp>
      </p:grpSp>
      <p:sp>
        <p:nvSpPr>
          <p:cNvPr id="831" name="Shape 325"/>
          <p:cNvSpPr/>
          <p:nvPr/>
        </p:nvSpPr>
        <p:spPr>
          <a:xfrm rot="10824950">
            <a:off x="3699578" y="1142210"/>
            <a:ext cx="1529441" cy="697215"/>
          </a:xfrm>
          <a:prstGeom prst="rightArrow">
            <a:avLst>
              <a:gd name="adj1" fmla="val 44809"/>
              <a:gd name="adj2" fmla="val 44294"/>
            </a:avLst>
          </a:prstGeom>
          <a:solidFill>
            <a:srgbClr val="DCBD23"/>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32" name="Shape 326"/>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833" name="Shape 327"/>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pic>
        <p:nvPicPr>
          <p:cNvPr id="834" name="Shape 328" descr="Shape 328"/>
          <p:cNvPicPr>
            <a:picLocks noChangeAspect="1"/>
          </p:cNvPicPr>
          <p:nvPr/>
        </p:nvPicPr>
        <p:blipFill>
          <a:blip r:embed="rId2">
            <a:extLst/>
          </a:blip>
          <a:stretch>
            <a:fillRect/>
          </a:stretch>
        </p:blipFill>
        <p:spPr>
          <a:xfrm>
            <a:off x="5457216" y="2980862"/>
            <a:ext cx="2288400" cy="808501"/>
          </a:xfrm>
          <a:prstGeom prst="rect">
            <a:avLst/>
          </a:prstGeom>
          <a:ln w="12700">
            <a:miter lim="400000"/>
          </a:ln>
        </p:spPr>
      </p:pic>
      <p:sp>
        <p:nvSpPr>
          <p:cNvPr id="835" name="Shape 329"/>
          <p:cNvSpPr/>
          <p:nvPr/>
        </p:nvSpPr>
        <p:spPr>
          <a:xfrm>
            <a:off x="7232053" y="3330295"/>
            <a:ext cx="450001" cy="218401"/>
          </a:xfrm>
          <a:prstGeom prst="rect">
            <a:avLst/>
          </a:prstGeom>
          <a:ln w="25400">
            <a:solidFill>
              <a:srgbClr val="D82F31"/>
            </a:solidFill>
          </a:ln>
        </p:spPr>
        <p:txBody>
          <a:bodyPr lIns="45719" rIns="45719" anchor="ctr"/>
          <a:lstStyle/>
          <a:p>
            <a:pPr algn="ctr">
              <a:defRPr sz="1600" b="1">
                <a:latin typeface="+mj-lt"/>
                <a:ea typeface="+mj-ea"/>
                <a:cs typeface="+mj-cs"/>
                <a:sym typeface="Helvetica Neue"/>
              </a:defRPr>
            </a:pPr>
            <a:endParaRPr/>
          </a:p>
        </p:txBody>
      </p:sp>
      <p:sp>
        <p:nvSpPr>
          <p:cNvPr id="836" name="Shape 330"/>
          <p:cNvSpPr txBox="1"/>
          <p:nvPr/>
        </p:nvSpPr>
        <p:spPr>
          <a:xfrm>
            <a:off x="5467829" y="3947979"/>
            <a:ext cx="2267101" cy="4009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0">
              <a:lnSpc>
                <a:spcPct val="133333"/>
              </a:lnSpc>
              <a:defRPr sz="1300">
                <a:solidFill>
                  <a:srgbClr val="C82506"/>
                </a:solidFill>
                <a:latin typeface="+mj-lt"/>
                <a:ea typeface="+mj-ea"/>
                <a:cs typeface="+mj-cs"/>
                <a:sym typeface="Helvetica Neue"/>
              </a:defRPr>
            </a:pPr>
            <a:r>
              <a:t>Fork</a:t>
            </a:r>
            <a:r>
              <a:rPr sz="1100">
                <a:solidFill>
                  <a:srgbClr val="000000"/>
                </a:solidFill>
              </a:rPr>
              <a:t> - make a copy of someone else’s repository on the git server.</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Shape 335"/>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41" name="Shape 336"/>
          <p:cNvGrpSpPr/>
          <p:nvPr/>
        </p:nvGrpSpPr>
        <p:grpSpPr>
          <a:xfrm>
            <a:off x="5422689" y="1212930"/>
            <a:ext cx="2468101" cy="1146001"/>
            <a:chOff x="0" y="0"/>
            <a:chExt cx="2468100" cy="1145999"/>
          </a:xfrm>
        </p:grpSpPr>
        <p:sp>
          <p:nvSpPr>
            <p:cNvPr id="839"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40"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44" name="Shape 337"/>
          <p:cNvGrpSpPr/>
          <p:nvPr/>
        </p:nvGrpSpPr>
        <p:grpSpPr>
          <a:xfrm>
            <a:off x="1127143" y="1212930"/>
            <a:ext cx="2468102" cy="1146001"/>
            <a:chOff x="0" y="0"/>
            <a:chExt cx="2468100" cy="1145999"/>
          </a:xfrm>
        </p:grpSpPr>
        <p:sp>
          <p:nvSpPr>
            <p:cNvPr id="842"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43"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47" name="Shape 338"/>
          <p:cNvGrpSpPr/>
          <p:nvPr/>
        </p:nvGrpSpPr>
        <p:grpSpPr>
          <a:xfrm>
            <a:off x="1127143" y="3821314"/>
            <a:ext cx="2468102" cy="951600"/>
            <a:chOff x="0" y="0"/>
            <a:chExt cx="2468100" cy="951598"/>
          </a:xfrm>
        </p:grpSpPr>
        <p:sp>
          <p:nvSpPr>
            <p:cNvPr id="845"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46"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48" name="Shape 339"/>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49" name="Shape 340"/>
          <p:cNvSpPr/>
          <p:nvPr/>
        </p:nvSpPr>
        <p:spPr>
          <a:xfrm rot="5380228">
            <a:off x="1290959" y="2770049"/>
            <a:ext cx="1304122" cy="638411"/>
          </a:xfrm>
          <a:prstGeom prst="rightArrow">
            <a:avLst>
              <a:gd name="adj1" fmla="val 44809"/>
              <a:gd name="adj2" fmla="val 44294"/>
            </a:avLst>
          </a:prstGeom>
          <a:solidFill>
            <a:srgbClr val="DCBD23"/>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50" name="Shape 341"/>
          <p:cNvSpPr/>
          <p:nvPr/>
        </p:nvSpPr>
        <p:spPr>
          <a:xfrm rot="16200000">
            <a:off x="2100402" y="2771045"/>
            <a:ext cx="1304100" cy="6384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51" name="Shape 342"/>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852" name="Shape 343"/>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853" name="Shape 344"/>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856" name="Shape 345"/>
          <p:cNvGrpSpPr/>
          <p:nvPr/>
        </p:nvGrpSpPr>
        <p:grpSpPr>
          <a:xfrm>
            <a:off x="1621195" y="4198458"/>
            <a:ext cx="1479601" cy="501001"/>
            <a:chOff x="0" y="0"/>
            <a:chExt cx="1479599" cy="500999"/>
          </a:xfrm>
        </p:grpSpPr>
        <p:sp>
          <p:nvSpPr>
            <p:cNvPr id="854"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855" name="3. Update a file…"/>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a file</a:t>
              </a:r>
            </a:p>
            <a:p>
              <a:pPr algn="ctr">
                <a:defRPr sz="1300" b="1">
                  <a:latin typeface="+mj-lt"/>
                  <a:ea typeface="+mj-ea"/>
                  <a:cs typeface="+mj-cs"/>
                  <a:sym typeface="Helvetica Neue"/>
                </a:defRPr>
              </a:pPr>
              <a:r>
                <a:t>4. Commit</a:t>
              </a:r>
            </a:p>
          </p:txBody>
        </p:sp>
      </p:grpSp>
      <p:sp>
        <p:nvSpPr>
          <p:cNvPr id="857" name="Shape 346"/>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58" name="Shape 347"/>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859" name="Shape 348"/>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860" name="Shape 349"/>
          <p:cNvSpPr txBox="1"/>
          <p:nvPr/>
        </p:nvSpPr>
        <p:spPr>
          <a:xfrm>
            <a:off x="5467832" y="3384050"/>
            <a:ext cx="2267100" cy="3383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Clone </a:t>
            </a:r>
            <a:r>
              <a:rPr sz="1100">
                <a:solidFill>
                  <a:srgbClr val="000000"/>
                </a:solidFill>
              </a:rPr>
              <a:t> copy your (forked repo) to your local machine.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293"/>
          <p:cNvSpPr txBox="1">
            <a:spLocks noGrp="1"/>
          </p:cNvSpPr>
          <p:nvPr>
            <p:ph type="title" idx="4294967295"/>
          </p:nvPr>
        </p:nvSpPr>
        <p:spPr>
          <a:xfrm>
            <a:off x="320275" y="257550"/>
            <a:ext cx="8407500" cy="459301"/>
          </a:xfrm>
          <a:prstGeom prst="rect">
            <a:avLst/>
          </a:prstGeom>
        </p:spPr>
        <p:txBody>
          <a:bodyPr/>
          <a:lstStyle>
            <a:lvl1pPr defTabSz="566927">
              <a:defRPr sz="1736" b="1">
                <a:latin typeface="Proxima Nova"/>
                <a:ea typeface="Proxima Nova"/>
                <a:cs typeface="Proxima Nova"/>
                <a:sym typeface="Proxima Nova"/>
              </a:defRPr>
            </a:lvl1pPr>
          </a:lstStyle>
          <a:p>
            <a:r>
              <a:rPr dirty="0" smtClean="0"/>
              <a:t>Quick </a:t>
            </a:r>
            <a:r>
              <a:rPr lang="en-GB" dirty="0" smtClean="0"/>
              <a:t>Quiz Answers</a:t>
            </a:r>
            <a:endParaRPr dirty="0"/>
          </a:p>
        </p:txBody>
      </p:sp>
      <p:sp>
        <p:nvSpPr>
          <p:cNvPr id="493" name="Shape 294"/>
          <p:cNvSpPr txBox="1">
            <a:spLocks noGrp="1"/>
          </p:cNvSpPr>
          <p:nvPr>
            <p:ph type="body" idx="4294967295"/>
          </p:nvPr>
        </p:nvSpPr>
        <p:spPr>
          <a:xfrm>
            <a:off x="320275" y="716851"/>
            <a:ext cx="8700883" cy="3565802"/>
          </a:xfrm>
          <a:prstGeom prst="rect">
            <a:avLst/>
          </a:prstGeom>
        </p:spPr>
        <p:txBody>
          <a:bodyPr/>
          <a:lstStyle/>
          <a:p>
            <a:pPr marL="160421" indent="-160421" defTabSz="355600">
              <a:lnSpc>
                <a:spcPct val="100000"/>
              </a:lnSpc>
              <a:spcBef>
                <a:spcPts val="0"/>
              </a:spcBef>
              <a:buClrTx/>
              <a:buAutoNum type="arabicPeriod"/>
              <a:defRPr sz="1200" b="1">
                <a:solidFill>
                  <a:srgbClr val="454545"/>
                </a:solidFill>
                <a:latin typeface="+mj-lt"/>
                <a:ea typeface="+mj-ea"/>
                <a:cs typeface="+mj-cs"/>
                <a:sym typeface="Helvetica Neue"/>
              </a:defRPr>
            </a:pPr>
            <a:r>
              <a:rPr dirty="0"/>
              <a:t>	Name one step in the data science workflow? </a:t>
            </a:r>
            <a:endParaRPr lang="en-GB" dirty="0" smtClean="0"/>
          </a:p>
          <a:p>
            <a:pPr defTabSz="355600">
              <a:lnSpc>
                <a:spcPct val="100000"/>
              </a:lnSpc>
              <a:spcBef>
                <a:spcPts val="0"/>
              </a:spcBef>
              <a:buClrTx/>
              <a:buNone/>
              <a:defRPr sz="1200" b="1">
                <a:solidFill>
                  <a:srgbClr val="454545"/>
                </a:solidFill>
                <a:latin typeface="+mj-lt"/>
                <a:ea typeface="+mj-ea"/>
                <a:cs typeface="+mj-cs"/>
                <a:sym typeface="Helvetica Neue"/>
              </a:defRPr>
            </a:pPr>
            <a:r>
              <a:rPr sz="1100" b="0" dirty="0" smtClean="0">
                <a:solidFill>
                  <a:srgbClr val="0070C0"/>
                </a:solidFill>
              </a:rPr>
              <a:t>(</a:t>
            </a:r>
            <a:r>
              <a:rPr sz="1100" b="0" dirty="0">
                <a:solidFill>
                  <a:srgbClr val="0070C0"/>
                </a:solidFill>
              </a:rPr>
              <a:t>Identify the problem, Acquire the data, Parse the data, Mine the data, Refine the data, Build a data model, Present the </a:t>
            </a:r>
            <a:r>
              <a:rPr sz="1100" b="0" dirty="0" smtClean="0">
                <a:solidFill>
                  <a:srgbClr val="0070C0"/>
                </a:solidFill>
              </a:rPr>
              <a:t>results)</a:t>
            </a:r>
          </a:p>
          <a:p>
            <a:pPr marL="160421" indent="-160421" defTabSz="355600">
              <a:lnSpc>
                <a:spcPct val="100000"/>
              </a:lnSpc>
              <a:spcBef>
                <a:spcPts val="0"/>
              </a:spcBef>
              <a:buClrTx/>
              <a:buAutoNum type="arabicPeriod"/>
              <a:defRPr sz="1200" b="1">
                <a:solidFill>
                  <a:srgbClr val="454545"/>
                </a:solidFill>
                <a:latin typeface="+mj-lt"/>
                <a:ea typeface="+mj-ea"/>
                <a:cs typeface="+mj-cs"/>
                <a:sym typeface="Helvetica Neue"/>
              </a:defRPr>
            </a:pPr>
            <a:endParaRPr b="0" dirty="0" smtClean="0"/>
          </a:p>
          <a:p>
            <a:pPr marL="160421" indent="-160421" defTabSz="355600">
              <a:lnSpc>
                <a:spcPct val="100000"/>
              </a:lnSpc>
              <a:spcBef>
                <a:spcPts val="0"/>
              </a:spcBef>
              <a:buClrTx/>
              <a:buAutoNum type="arabicPeriod" startAt="3"/>
              <a:defRPr sz="1200" b="1">
                <a:solidFill>
                  <a:srgbClr val="454545"/>
                </a:solidFill>
                <a:latin typeface="+mj-lt"/>
                <a:ea typeface="+mj-ea"/>
                <a:cs typeface="+mj-cs"/>
                <a:sym typeface="Helvetica Neue"/>
              </a:defRPr>
            </a:pPr>
            <a:r>
              <a:rPr dirty="0"/>
              <a:t>	Which version of python are we using in this course? </a:t>
            </a:r>
            <a:r>
              <a:rPr b="0" dirty="0"/>
              <a:t>(3.5, 3.6)</a:t>
            </a:r>
          </a:p>
          <a:p>
            <a:pPr marL="160421" indent="-160421" defTabSz="355600">
              <a:lnSpc>
                <a:spcPct val="100000"/>
              </a:lnSpc>
              <a:spcBef>
                <a:spcPts val="0"/>
              </a:spcBef>
              <a:buClrTx/>
              <a:buAutoNum type="arabicPeriod" startAt="3"/>
              <a:defRPr sz="1200" b="1">
                <a:solidFill>
                  <a:srgbClr val="454545"/>
                </a:solidFill>
                <a:latin typeface="+mj-lt"/>
                <a:ea typeface="+mj-ea"/>
                <a:cs typeface="+mj-cs"/>
                <a:sym typeface="Helvetica Neue"/>
              </a:defRPr>
            </a:pPr>
            <a:endParaRPr b="0" dirty="0" smtClean="0"/>
          </a:p>
          <a:p>
            <a:pPr marL="160421" indent="-160421" defTabSz="355600">
              <a:lnSpc>
                <a:spcPct val="100000"/>
              </a:lnSpc>
              <a:spcBef>
                <a:spcPts val="0"/>
              </a:spcBef>
              <a:buClrTx/>
              <a:buAutoNum type="arabicPeriod" startAt="5"/>
              <a:defRPr sz="1200" b="1">
                <a:solidFill>
                  <a:srgbClr val="454545"/>
                </a:solidFill>
                <a:latin typeface="+mj-lt"/>
                <a:ea typeface="+mj-ea"/>
                <a:cs typeface="+mj-cs"/>
                <a:sym typeface="Helvetica Neue"/>
              </a:defRPr>
            </a:pPr>
            <a:r>
              <a:rPr dirty="0" smtClean="0"/>
              <a:t>	What is the name of the online code storage platform we are using? </a:t>
            </a:r>
            <a:r>
              <a:rPr b="0" dirty="0" smtClean="0"/>
              <a:t>(github)</a:t>
            </a:r>
          </a:p>
          <a:p>
            <a:pPr marL="160421" indent="-160421" defTabSz="355600">
              <a:lnSpc>
                <a:spcPct val="100000"/>
              </a:lnSpc>
              <a:spcBef>
                <a:spcPts val="0"/>
              </a:spcBef>
              <a:buClrTx/>
              <a:buAutoNum type="arabicPeriod" startAt="5"/>
              <a:defRPr sz="1200" b="1">
                <a:solidFill>
                  <a:srgbClr val="454545"/>
                </a:solidFill>
                <a:latin typeface="+mj-lt"/>
                <a:ea typeface="+mj-ea"/>
                <a:cs typeface="+mj-cs"/>
                <a:sym typeface="Helvetica Neue"/>
              </a:defRPr>
            </a:pPr>
            <a:endParaRPr b="0" dirty="0"/>
          </a:p>
          <a:p>
            <a:pPr marL="160421" indent="-160421" defTabSz="355600">
              <a:lnSpc>
                <a:spcPct val="100000"/>
              </a:lnSpc>
              <a:spcBef>
                <a:spcPts val="0"/>
              </a:spcBef>
              <a:buClrTx/>
              <a:buAutoNum type="arabicPeriod" startAt="7"/>
              <a:defRPr sz="1200" b="1">
                <a:solidFill>
                  <a:srgbClr val="454545"/>
                </a:solidFill>
                <a:latin typeface="+mj-lt"/>
                <a:ea typeface="+mj-ea"/>
                <a:cs typeface="+mj-cs"/>
                <a:sym typeface="Helvetica Neue"/>
              </a:defRPr>
            </a:pPr>
            <a:r>
              <a:rPr dirty="0"/>
              <a:t>	How do you run a code cell in jupyter notebook? </a:t>
            </a:r>
            <a:r>
              <a:rPr b="0" dirty="0"/>
              <a:t>(control+enter, play)</a:t>
            </a:r>
          </a:p>
          <a:p>
            <a:pPr marL="160421" indent="-160421" defTabSz="355600">
              <a:lnSpc>
                <a:spcPct val="100000"/>
              </a:lnSpc>
              <a:spcBef>
                <a:spcPts val="0"/>
              </a:spcBef>
              <a:buClrTx/>
              <a:buAutoNum type="arabicPeriod" startAt="7"/>
              <a:defRPr sz="1200" b="1">
                <a:solidFill>
                  <a:srgbClr val="454545"/>
                </a:solidFill>
                <a:latin typeface="+mj-lt"/>
                <a:ea typeface="+mj-ea"/>
                <a:cs typeface="+mj-cs"/>
                <a:sym typeface="Helvetica Neue"/>
              </a:defRPr>
            </a:pPr>
            <a:endParaRPr b="0" dirty="0"/>
          </a:p>
          <a:p>
            <a:pPr marL="160421" indent="-160421" defTabSz="355600">
              <a:lnSpc>
                <a:spcPct val="100000"/>
              </a:lnSpc>
              <a:spcBef>
                <a:spcPts val="0"/>
              </a:spcBef>
              <a:buClrTx/>
              <a:buAutoNum type="arabicPeriod" startAt="9"/>
              <a:defRPr sz="1200" b="1">
                <a:solidFill>
                  <a:srgbClr val="454545"/>
                </a:solidFill>
                <a:latin typeface="+mj-lt"/>
                <a:ea typeface="+mj-ea"/>
                <a:cs typeface="+mj-cs"/>
                <a:sym typeface="Helvetica Neue"/>
              </a:defRPr>
            </a:pPr>
            <a:r>
              <a:rPr dirty="0"/>
              <a:t>	Is age a continuous or categorical variable? </a:t>
            </a:r>
            <a:r>
              <a:rPr b="0" dirty="0"/>
              <a:t>(Continuous)</a:t>
            </a:r>
          </a:p>
        </p:txBody>
      </p:sp>
      <p:pic>
        <p:nvPicPr>
          <p:cNvPr id="494" name="Shape 295" descr="Shape 295"/>
          <p:cNvPicPr>
            <a:picLocks noChangeAspect="1"/>
          </p:cNvPicPr>
          <p:nvPr/>
        </p:nvPicPr>
        <p:blipFill>
          <a:blip r:embed="rId2">
            <a:extLst/>
          </a:blip>
          <a:stretch>
            <a:fillRect/>
          </a:stretch>
        </p:blipFill>
        <p:spPr>
          <a:xfrm>
            <a:off x="8392824" y="4622450"/>
            <a:ext cx="316051" cy="316051"/>
          </a:xfrm>
          <a:prstGeom prst="rect">
            <a:avLst/>
          </a:prstGeom>
          <a:ln w="12700">
            <a:miter lim="400000"/>
          </a:ln>
        </p:spPr>
      </p:pic>
      <p:sp>
        <p:nvSpPr>
          <p:cNvPr id="495" name="Shape 296"/>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graphicFrame>
        <p:nvGraphicFramePr>
          <p:cNvPr id="6" name="Table 5"/>
          <p:cNvGraphicFramePr>
            <a:graphicFrameLocks noGrp="1"/>
          </p:cNvGraphicFramePr>
          <p:nvPr>
            <p:extLst>
              <p:ext uri="{D42A27DB-BD31-4B8C-83A1-F6EECF244321}">
                <p14:modId xmlns:p14="http://schemas.microsoft.com/office/powerpoint/2010/main" val="1321764548"/>
              </p:ext>
            </p:extLst>
          </p:nvPr>
        </p:nvGraphicFramePr>
        <p:xfrm>
          <a:off x="481640" y="2907289"/>
          <a:ext cx="7514881" cy="1834665"/>
        </p:xfrm>
        <a:graphic>
          <a:graphicData uri="http://schemas.openxmlformats.org/drawingml/2006/table">
            <a:tbl>
              <a:tblPr firstRow="1" bandRow="1">
                <a:tableStyleId>{35758FB7-9AC5-4552-8A53-C91805E547FA}</a:tableStyleId>
              </a:tblPr>
              <a:tblGrid>
                <a:gridCol w="2467349"/>
                <a:gridCol w="1261883"/>
                <a:gridCol w="235622"/>
                <a:gridCol w="2288144"/>
                <a:gridCol w="1261883"/>
              </a:tblGrid>
              <a:tr h="0">
                <a:tc>
                  <a:txBody>
                    <a:bodyPr/>
                    <a:lstStyle/>
                    <a:p>
                      <a:r>
                        <a:rPr lang="en-US" dirty="0" smtClean="0"/>
                        <a:t>Action</a:t>
                      </a:r>
                      <a:endParaRPr lang="en-US" dirty="0"/>
                    </a:p>
                  </a:txBody>
                  <a:tcPr/>
                </a:tc>
                <a:tc>
                  <a:txBody>
                    <a:bodyPr/>
                    <a:lstStyle/>
                    <a:p>
                      <a:r>
                        <a:rPr lang="en-US" dirty="0" smtClean="0"/>
                        <a:t>Unix Command</a:t>
                      </a:r>
                      <a:endParaRPr lang="en-US" dirty="0"/>
                    </a:p>
                  </a:txBody>
                  <a:tcPr/>
                </a:tc>
                <a:tc>
                  <a:txBody>
                    <a:bodyPr/>
                    <a:lstStyle/>
                    <a:p>
                      <a:endParaRPr lang="en-US" dirty="0"/>
                    </a:p>
                  </a:txBody>
                  <a:tcPr>
                    <a:solidFill>
                      <a:schemeClr val="bg1"/>
                    </a:solidFill>
                  </a:tcPr>
                </a:tc>
                <a:tc>
                  <a:txBody>
                    <a:bodyPr/>
                    <a:lstStyle/>
                    <a:p>
                      <a:r>
                        <a:rPr lang="en-US" dirty="0" smtClean="0"/>
                        <a:t>Action</a:t>
                      </a:r>
                      <a:endParaRPr 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Unix Command</a:t>
                      </a:r>
                    </a:p>
                  </a:txBody>
                  <a:tcPr/>
                </a:tc>
              </a:tr>
              <a:tr h="31816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Printing the working directory:</a:t>
                      </a:r>
                    </a:p>
                  </a:txBody>
                  <a:tcPr/>
                </a:tc>
                <a:tc>
                  <a:txBody>
                    <a:bodyPr/>
                    <a:lstStyle/>
                    <a:p>
                      <a:r>
                        <a:rPr lang="en-US" dirty="0" err="1" smtClean="0"/>
                        <a:t>pwd</a:t>
                      </a:r>
                      <a:endParaRPr lang="en-US" dirty="0"/>
                    </a:p>
                  </a:txBody>
                  <a:tcPr/>
                </a:tc>
                <a:tc>
                  <a:txBody>
                    <a:bodyPr/>
                    <a:lstStyle/>
                    <a:p>
                      <a:endParaRPr lang="en-US" dirty="0"/>
                    </a:p>
                  </a:txBody>
                  <a:tcPr>
                    <a:solidFill>
                      <a:schemeClr val="bg1"/>
                    </a:solidFill>
                  </a:tcPr>
                </a:tc>
                <a:tc>
                  <a:txBody>
                    <a:bodyPr/>
                    <a:lstStyle/>
                    <a:p>
                      <a:r>
                        <a:rPr lang="en-US" dirty="0" smtClean="0"/>
                        <a:t>Move (rename) files:</a:t>
                      </a:r>
                      <a:endParaRPr lang="en-US" dirty="0"/>
                    </a:p>
                  </a:txBody>
                  <a:tcPr/>
                </a:tc>
                <a:tc>
                  <a:txBody>
                    <a:bodyPr/>
                    <a:lstStyle/>
                    <a:p>
                      <a:r>
                        <a:rPr lang="en-US" dirty="0" smtClean="0"/>
                        <a:t>mv</a:t>
                      </a:r>
                      <a:endParaRPr lang="en-US" dirty="0"/>
                    </a:p>
                  </a:txBody>
                  <a:tcPr/>
                </a:tc>
              </a:tr>
              <a:tr h="318165">
                <a:tc>
                  <a:txBody>
                    <a:bodyPr/>
                    <a:lstStyle/>
                    <a:p>
                      <a:r>
                        <a:rPr lang="en-US" dirty="0" smtClean="0"/>
                        <a:t>Changing directory:</a:t>
                      </a:r>
                      <a:endParaRPr lang="en-US" dirty="0"/>
                    </a:p>
                  </a:txBody>
                  <a:tcPr/>
                </a:tc>
                <a:tc>
                  <a:txBody>
                    <a:bodyPr/>
                    <a:lstStyle/>
                    <a:p>
                      <a:r>
                        <a:rPr lang="en-US" dirty="0" smtClean="0"/>
                        <a:t>cd</a:t>
                      </a:r>
                      <a:endParaRPr lang="en-US" dirty="0"/>
                    </a:p>
                  </a:txBody>
                  <a:tcPr/>
                </a:tc>
                <a:tc>
                  <a:txBody>
                    <a:bodyPr/>
                    <a:lstStyle/>
                    <a:p>
                      <a:endParaRPr lang="en-US" dirty="0"/>
                    </a:p>
                  </a:txBody>
                  <a:tcPr>
                    <a:solidFill>
                      <a:schemeClr val="bg1"/>
                    </a:solidFill>
                  </a:tcPr>
                </a:tc>
                <a:tc>
                  <a:txBody>
                    <a:bodyPr/>
                    <a:lstStyle/>
                    <a:p>
                      <a:r>
                        <a:rPr lang="en-US" dirty="0" smtClean="0"/>
                        <a:t>Go to “Home” directory:</a:t>
                      </a:r>
                      <a:endParaRPr lang="en-US" dirty="0"/>
                    </a:p>
                  </a:txBody>
                  <a:tcPr/>
                </a:tc>
                <a:tc>
                  <a:txBody>
                    <a:bodyPr/>
                    <a:lstStyle/>
                    <a:p>
                      <a:r>
                        <a:rPr lang="en-US" dirty="0" smtClean="0"/>
                        <a:t>cd ~</a:t>
                      </a:r>
                      <a:endParaRPr lang="en-US" dirty="0"/>
                    </a:p>
                  </a:txBody>
                  <a:tcPr/>
                </a:tc>
              </a:tr>
              <a:tr h="318165">
                <a:tc>
                  <a:txBody>
                    <a:bodyPr/>
                    <a:lstStyle/>
                    <a:p>
                      <a:pPr marL="0" marR="0" indent="0" algn="r" defTabSz="914400" rtl="0" fontAlgn="auto" latinLnBrk="0" hangingPunct="0">
                        <a:lnSpc>
                          <a:spcPct val="100000"/>
                        </a:lnSpc>
                        <a:spcBef>
                          <a:spcPts val="0"/>
                        </a:spcBef>
                        <a:spcAft>
                          <a:spcPts val="0"/>
                        </a:spcAft>
                        <a:buClrTx/>
                        <a:buSzTx/>
                        <a:buFontTx/>
                        <a:buNone/>
                        <a:tabLst/>
                      </a:pPr>
                      <a:r>
                        <a:rPr lang="en-US" dirty="0" smtClean="0"/>
                        <a:t>Creating a new directory:</a:t>
                      </a:r>
                    </a:p>
                  </a:txBody>
                  <a:tcPr/>
                </a:tc>
                <a:tc>
                  <a:txBody>
                    <a:bodyPr/>
                    <a:lstStyle/>
                    <a:p>
                      <a:r>
                        <a:rPr lang="en-US" dirty="0" err="1" smtClean="0"/>
                        <a:t>mkdir</a:t>
                      </a:r>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r h="318165">
                <a:tc>
                  <a:txBody>
                    <a:bodyPr/>
                    <a:lstStyle/>
                    <a:p>
                      <a:r>
                        <a:rPr lang="en-US" dirty="0" smtClean="0"/>
                        <a:t>Show contents of files in directory:</a:t>
                      </a:r>
                      <a:endParaRPr lang="en-US" dirty="0"/>
                    </a:p>
                  </a:txBody>
                  <a:tcPr/>
                </a:tc>
                <a:tc>
                  <a:txBody>
                    <a:bodyPr/>
                    <a:lstStyle/>
                    <a:p>
                      <a:r>
                        <a:rPr lang="en-US" dirty="0" smtClean="0"/>
                        <a:t>ls</a:t>
                      </a:r>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r h="318165">
                <a:tc>
                  <a:txBody>
                    <a:bodyPr/>
                    <a:lstStyle/>
                    <a:p>
                      <a:r>
                        <a:rPr lang="en-US" dirty="0" smtClean="0"/>
                        <a:t>Copy files</a:t>
                      </a:r>
                      <a:endParaRPr lang="en-US" dirty="0"/>
                    </a:p>
                  </a:txBody>
                  <a:tcPr/>
                </a:tc>
                <a:tc>
                  <a:txBody>
                    <a:bodyPr/>
                    <a:lstStyle/>
                    <a:p>
                      <a:r>
                        <a:rPr lang="en-US" dirty="0" err="1" smtClean="0"/>
                        <a:t>cp</a:t>
                      </a:r>
                      <a:endParaRPr lang="en-US" dirty="0"/>
                    </a:p>
                  </a:txBody>
                  <a:tcPr/>
                </a:tc>
                <a:tc>
                  <a:txBody>
                    <a:bodyPr/>
                    <a:lstStyle/>
                    <a:p>
                      <a:endParaRPr lang="en-US" dirty="0"/>
                    </a:p>
                  </a:txBody>
                  <a:tcPr>
                    <a:solidFill>
                      <a:schemeClr val="bg1"/>
                    </a:solidFill>
                  </a:tcPr>
                </a:tc>
                <a:tc>
                  <a:txBody>
                    <a:bodyPr/>
                    <a:lstStyle/>
                    <a:p>
                      <a:endParaRPr lang="en-US" dirty="0"/>
                    </a:p>
                  </a:txBody>
                  <a:tcPr/>
                </a:tc>
                <a:tc>
                  <a:txBody>
                    <a:bodyPr/>
                    <a:lstStyle/>
                    <a:p>
                      <a:endParaRPr lang="en-US" dirty="0"/>
                    </a:p>
                  </a:txBody>
                  <a:tcPr/>
                </a:tc>
              </a:tr>
            </a:tbl>
          </a:graphicData>
        </a:graphic>
      </p:graphicFrame>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354"/>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65" name="Shape 355"/>
          <p:cNvGrpSpPr/>
          <p:nvPr/>
        </p:nvGrpSpPr>
        <p:grpSpPr>
          <a:xfrm>
            <a:off x="5422689" y="1212930"/>
            <a:ext cx="2468101" cy="1146001"/>
            <a:chOff x="0" y="0"/>
            <a:chExt cx="2468100" cy="1145999"/>
          </a:xfrm>
        </p:grpSpPr>
        <p:sp>
          <p:nvSpPr>
            <p:cNvPr id="863"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64"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68" name="Shape 356"/>
          <p:cNvGrpSpPr/>
          <p:nvPr/>
        </p:nvGrpSpPr>
        <p:grpSpPr>
          <a:xfrm>
            <a:off x="1127143" y="1212930"/>
            <a:ext cx="2468102" cy="1146001"/>
            <a:chOff x="0" y="0"/>
            <a:chExt cx="2468100" cy="1145999"/>
          </a:xfrm>
        </p:grpSpPr>
        <p:sp>
          <p:nvSpPr>
            <p:cNvPr id="866"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67"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71" name="Shape 357"/>
          <p:cNvGrpSpPr/>
          <p:nvPr/>
        </p:nvGrpSpPr>
        <p:grpSpPr>
          <a:xfrm>
            <a:off x="1127143" y="3821314"/>
            <a:ext cx="2468102" cy="951600"/>
            <a:chOff x="0" y="0"/>
            <a:chExt cx="2468100" cy="951598"/>
          </a:xfrm>
        </p:grpSpPr>
        <p:sp>
          <p:nvSpPr>
            <p:cNvPr id="869"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70"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72" name="Shape 358"/>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73" name="Shape 359"/>
          <p:cNvSpPr/>
          <p:nvPr/>
        </p:nvSpPr>
        <p:spPr>
          <a:xfrm rot="5381479">
            <a:off x="1304560" y="2774927"/>
            <a:ext cx="1280720" cy="638412"/>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74" name="Shape 360"/>
          <p:cNvSpPr/>
          <p:nvPr/>
        </p:nvSpPr>
        <p:spPr>
          <a:xfrm rot="16200000">
            <a:off x="2108650" y="2778337"/>
            <a:ext cx="1287601" cy="638400"/>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75" name="Shape 361"/>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876" name="Shape 362"/>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877" name="Shape 363"/>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880" name="Shape 364"/>
          <p:cNvGrpSpPr/>
          <p:nvPr/>
        </p:nvGrpSpPr>
        <p:grpSpPr>
          <a:xfrm>
            <a:off x="1621195" y="4198458"/>
            <a:ext cx="1479601" cy="501001"/>
            <a:chOff x="0" y="0"/>
            <a:chExt cx="1479599" cy="500999"/>
          </a:xfrm>
        </p:grpSpPr>
        <p:sp>
          <p:nvSpPr>
            <p:cNvPr id="878" name="Rectangle"/>
            <p:cNvSpPr/>
            <p:nvPr/>
          </p:nvSpPr>
          <p:spPr>
            <a:xfrm>
              <a:off x="0" y="0"/>
              <a:ext cx="1479600" cy="501000"/>
            </a:xfrm>
            <a:prstGeom prst="rect">
              <a:avLst/>
            </a:prstGeom>
            <a:solidFill>
              <a:srgbClr val="DCBD23"/>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879" name="3. Update files…"/>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files</a:t>
              </a:r>
            </a:p>
            <a:p>
              <a:pPr algn="ctr">
                <a:defRPr sz="1300" b="1">
                  <a:latin typeface="+mj-lt"/>
                  <a:ea typeface="+mj-ea"/>
                  <a:cs typeface="+mj-cs"/>
                  <a:sym typeface="Helvetica Neue"/>
                </a:defRPr>
              </a:pPr>
              <a:r>
                <a:t>4. Commit</a:t>
              </a:r>
            </a:p>
          </p:txBody>
        </p:sp>
      </p:grpSp>
      <p:sp>
        <p:nvSpPr>
          <p:cNvPr id="881" name="Shape 365"/>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82" name="Shape 366"/>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883" name="Shape 367"/>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884" name="Shape 368"/>
          <p:cNvSpPr txBox="1"/>
          <p:nvPr/>
        </p:nvSpPr>
        <p:spPr>
          <a:xfrm>
            <a:off x="5467832" y="3229593"/>
            <a:ext cx="2267100" cy="8336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Change </a:t>
            </a:r>
            <a:r>
              <a:rPr sz="1100">
                <a:solidFill>
                  <a:srgbClr val="000000"/>
                </a:solidFill>
              </a:rPr>
              <a:t> make changes to code, add or remove files.</a:t>
            </a:r>
          </a:p>
          <a:p>
            <a:endParaRPr sz="1100"/>
          </a:p>
          <a:p>
            <a:pPr>
              <a:defRPr sz="1300">
                <a:solidFill>
                  <a:srgbClr val="C82506"/>
                </a:solidFill>
              </a:defRPr>
            </a:pPr>
            <a:r>
              <a:t>Commit </a:t>
            </a:r>
            <a:r>
              <a:rPr sz="1100">
                <a:solidFill>
                  <a:srgbClr val="000000"/>
                </a:solidFill>
              </a:rPr>
              <a:t> make changes permanent within your cloned repo.</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Shape 373"/>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889" name="Shape 374"/>
          <p:cNvGrpSpPr/>
          <p:nvPr/>
        </p:nvGrpSpPr>
        <p:grpSpPr>
          <a:xfrm>
            <a:off x="5422689" y="1212930"/>
            <a:ext cx="2468101" cy="1146001"/>
            <a:chOff x="0" y="0"/>
            <a:chExt cx="2468100" cy="1145999"/>
          </a:xfrm>
        </p:grpSpPr>
        <p:sp>
          <p:nvSpPr>
            <p:cNvPr id="887"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88"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892" name="Shape 375"/>
          <p:cNvGrpSpPr/>
          <p:nvPr/>
        </p:nvGrpSpPr>
        <p:grpSpPr>
          <a:xfrm>
            <a:off x="1127143" y="1212930"/>
            <a:ext cx="2468102" cy="1146001"/>
            <a:chOff x="0" y="0"/>
            <a:chExt cx="2468100" cy="1145999"/>
          </a:xfrm>
        </p:grpSpPr>
        <p:sp>
          <p:nvSpPr>
            <p:cNvPr id="890"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891"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895" name="Shape 376"/>
          <p:cNvGrpSpPr/>
          <p:nvPr/>
        </p:nvGrpSpPr>
        <p:grpSpPr>
          <a:xfrm>
            <a:off x="1127143" y="3821314"/>
            <a:ext cx="2468102" cy="951600"/>
            <a:chOff x="0" y="0"/>
            <a:chExt cx="2468100" cy="951598"/>
          </a:xfrm>
        </p:grpSpPr>
        <p:sp>
          <p:nvSpPr>
            <p:cNvPr id="893"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894"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896" name="Shape 377"/>
          <p:cNvSpPr/>
          <p:nvPr/>
        </p:nvSpPr>
        <p:spPr>
          <a:xfrm>
            <a:off x="3750748" y="1738311"/>
            <a:ext cx="1533901" cy="697201"/>
          </a:xfrm>
          <a:prstGeom prst="rightArrow">
            <a:avLst>
              <a:gd name="adj1" fmla="val 44809"/>
              <a:gd name="adj2" fmla="val 44294"/>
            </a:avLst>
          </a:prstGeom>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97" name="Shape 378"/>
          <p:cNvSpPr/>
          <p:nvPr/>
        </p:nvSpPr>
        <p:spPr>
          <a:xfrm rot="5381479">
            <a:off x="1304560" y="2774927"/>
            <a:ext cx="1280720" cy="638412"/>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98" name="Shape 379"/>
          <p:cNvSpPr/>
          <p:nvPr/>
        </p:nvSpPr>
        <p:spPr>
          <a:xfrm rot="16200000">
            <a:off x="2108650" y="2778337"/>
            <a:ext cx="1287601" cy="638400"/>
          </a:xfrm>
          <a:prstGeom prst="rightArrow">
            <a:avLst>
              <a:gd name="adj1" fmla="val 44809"/>
              <a:gd name="adj2" fmla="val 44294"/>
            </a:avLst>
          </a:prstGeom>
          <a:solidFill>
            <a:srgbClr val="DCBD23"/>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899" name="Shape 380"/>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900" name="Shape 381"/>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901" name="Shape 382"/>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904" name="Shape 383"/>
          <p:cNvGrpSpPr/>
          <p:nvPr/>
        </p:nvGrpSpPr>
        <p:grpSpPr>
          <a:xfrm>
            <a:off x="1621195" y="4198458"/>
            <a:ext cx="1479601" cy="501001"/>
            <a:chOff x="0" y="0"/>
            <a:chExt cx="1479599" cy="500999"/>
          </a:xfrm>
        </p:grpSpPr>
        <p:sp>
          <p:nvSpPr>
            <p:cNvPr id="902"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903" name="3. Update files…"/>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files</a:t>
              </a:r>
            </a:p>
            <a:p>
              <a:pPr algn="ctr">
                <a:defRPr sz="1300" b="1">
                  <a:latin typeface="+mj-lt"/>
                  <a:ea typeface="+mj-ea"/>
                  <a:cs typeface="+mj-cs"/>
                  <a:sym typeface="Helvetica Neue"/>
                </a:defRPr>
              </a:pPr>
              <a:r>
                <a:t>4. Commit</a:t>
              </a:r>
            </a:p>
          </p:txBody>
        </p:sp>
      </p:grpSp>
      <p:sp>
        <p:nvSpPr>
          <p:cNvPr id="905" name="Shape 384"/>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06" name="Shape 385"/>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907" name="Shape 386"/>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908" name="Shape 387"/>
          <p:cNvSpPr txBox="1"/>
          <p:nvPr/>
        </p:nvSpPr>
        <p:spPr>
          <a:xfrm>
            <a:off x="5467832" y="3423992"/>
            <a:ext cx="2267100" cy="490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Push </a:t>
            </a:r>
            <a:r>
              <a:rPr sz="1100">
                <a:solidFill>
                  <a:srgbClr val="000000"/>
                </a:solidFill>
              </a:rPr>
              <a:t> upload changes to your online repo.</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392"/>
          <p:cNvSpPr txBox="1">
            <a:spLocks noGrp="1"/>
          </p:cNvSpPr>
          <p:nvPr>
            <p:ph type="title"/>
          </p:nvPr>
        </p:nvSpPr>
        <p:spPr>
          <a:xfrm>
            <a:off x="446483" y="398747"/>
            <a:ext cx="8250902" cy="501001"/>
          </a:xfrm>
          <a:prstGeom prst="rect">
            <a:avLst/>
          </a:prstGeom>
        </p:spPr>
        <p:txBody>
          <a:bodyPr/>
          <a:lstStyle>
            <a:lvl1pPr defTabSz="868680">
              <a:lnSpc>
                <a:spcPct val="100000"/>
              </a:lnSpc>
              <a:defRPr sz="2375"/>
            </a:lvl1pPr>
          </a:lstStyle>
          <a:p>
            <a:r>
              <a:t>Using Git</a:t>
            </a:r>
          </a:p>
        </p:txBody>
      </p:sp>
      <p:grpSp>
        <p:nvGrpSpPr>
          <p:cNvPr id="913" name="Shape 393"/>
          <p:cNvGrpSpPr/>
          <p:nvPr/>
        </p:nvGrpSpPr>
        <p:grpSpPr>
          <a:xfrm>
            <a:off x="5422689" y="1212930"/>
            <a:ext cx="2468101" cy="1146001"/>
            <a:chOff x="0" y="0"/>
            <a:chExt cx="2468100" cy="1145999"/>
          </a:xfrm>
        </p:grpSpPr>
        <p:sp>
          <p:nvSpPr>
            <p:cNvPr id="911"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912" name="Course Repo…"/>
            <p:cNvSpPr txBox="1"/>
            <p:nvPr/>
          </p:nvSpPr>
          <p:spPr>
            <a:xfrm>
              <a:off x="-1" y="298896"/>
              <a:ext cx="2468102" cy="548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Course Repo</a:t>
              </a:r>
            </a:p>
            <a:p>
              <a:pPr algn="ctr">
                <a:defRPr sz="1600" b="1">
                  <a:latin typeface="+mj-lt"/>
                  <a:ea typeface="+mj-ea"/>
                  <a:cs typeface="+mj-cs"/>
                  <a:sym typeface="Helvetica Neue"/>
                </a:defRPr>
              </a:pPr>
              <a:r>
                <a:t>Master</a:t>
              </a:r>
            </a:p>
          </p:txBody>
        </p:sp>
      </p:grpSp>
      <p:grpSp>
        <p:nvGrpSpPr>
          <p:cNvPr id="916" name="Shape 394"/>
          <p:cNvGrpSpPr/>
          <p:nvPr/>
        </p:nvGrpSpPr>
        <p:grpSpPr>
          <a:xfrm>
            <a:off x="1127143" y="1212930"/>
            <a:ext cx="2468102" cy="1146001"/>
            <a:chOff x="0" y="0"/>
            <a:chExt cx="2468100" cy="1145999"/>
          </a:xfrm>
        </p:grpSpPr>
        <p:sp>
          <p:nvSpPr>
            <p:cNvPr id="914" name="Rectangle"/>
            <p:cNvSpPr/>
            <p:nvPr/>
          </p:nvSpPr>
          <p:spPr>
            <a:xfrm>
              <a:off x="-1" y="-1"/>
              <a:ext cx="2468102" cy="1146001"/>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ctr">
              <a:noAutofit/>
            </a:bodyPr>
            <a:lstStyle/>
            <a:p>
              <a:pPr algn="ctr"/>
              <a:endParaRPr/>
            </a:p>
          </p:txBody>
        </p:sp>
        <p:sp>
          <p:nvSpPr>
            <p:cNvPr id="915" name="Your Copy  of the  Course Repo"/>
            <p:cNvSpPr txBox="1"/>
            <p:nvPr/>
          </p:nvSpPr>
          <p:spPr>
            <a:xfrm>
              <a:off x="-1" y="178246"/>
              <a:ext cx="2468102" cy="789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600" b="1">
                  <a:latin typeface="+mj-lt"/>
                  <a:ea typeface="+mj-ea"/>
                  <a:cs typeface="+mj-cs"/>
                  <a:sym typeface="Helvetica Neue"/>
                </a:defRPr>
              </a:pPr>
              <a:r>
                <a:t>Your Copy </a:t>
              </a:r>
              <a:br/>
              <a:r>
                <a:t>of the </a:t>
              </a:r>
              <a:br/>
              <a:r>
                <a:t>Course Repo</a:t>
              </a:r>
            </a:p>
          </p:txBody>
        </p:sp>
      </p:grpSp>
      <p:grpSp>
        <p:nvGrpSpPr>
          <p:cNvPr id="919" name="Shape 395"/>
          <p:cNvGrpSpPr/>
          <p:nvPr/>
        </p:nvGrpSpPr>
        <p:grpSpPr>
          <a:xfrm>
            <a:off x="1127143" y="3821314"/>
            <a:ext cx="2468102" cy="951600"/>
            <a:chOff x="0" y="0"/>
            <a:chExt cx="2468100" cy="951598"/>
          </a:xfrm>
        </p:grpSpPr>
        <p:sp>
          <p:nvSpPr>
            <p:cNvPr id="917" name="Rectangle"/>
            <p:cNvSpPr/>
            <p:nvPr/>
          </p:nvSpPr>
          <p:spPr>
            <a:xfrm>
              <a:off x="-1" y="0"/>
              <a:ext cx="2468102" cy="951599"/>
            </a:xfrm>
            <a:prstGeom prst="rect">
              <a:avLst/>
            </a:prstGeom>
            <a:solidFill>
              <a:srgbClr val="DCDEE0"/>
            </a:solidFill>
            <a:ln w="25400" cap="flat">
              <a:solidFill>
                <a:srgbClr val="85888D"/>
              </a:solidFill>
              <a:prstDash val="solid"/>
              <a:miter lim="8000"/>
            </a:ln>
            <a:effectLst/>
          </p:spPr>
          <p:txBody>
            <a:bodyPr wrap="square" lIns="45719" tIns="45719" rIns="45719" bIns="45719" numCol="1" anchor="t">
              <a:noAutofit/>
            </a:bodyPr>
            <a:lstStyle/>
            <a:p>
              <a:pPr algn="ctr"/>
              <a:endParaRPr/>
            </a:p>
          </p:txBody>
        </p:sp>
        <p:sp>
          <p:nvSpPr>
            <p:cNvPr id="918" name="Your Laptop"/>
            <p:cNvSpPr txBox="1"/>
            <p:nvPr/>
          </p:nvSpPr>
          <p:spPr>
            <a:xfrm>
              <a:off x="-1" y="0"/>
              <a:ext cx="2468102" cy="3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t">
              <a:spAutoFit/>
            </a:bodyPr>
            <a:lstStyle>
              <a:lvl1pPr algn="ctr">
                <a:defRPr sz="1600" b="1">
                  <a:latin typeface="+mj-lt"/>
                  <a:ea typeface="+mj-ea"/>
                  <a:cs typeface="+mj-cs"/>
                  <a:sym typeface="Helvetica Neue"/>
                </a:defRPr>
              </a:lvl1pPr>
            </a:lstStyle>
            <a:p>
              <a:r>
                <a:t>Your Laptop</a:t>
              </a:r>
            </a:p>
          </p:txBody>
        </p:sp>
      </p:grpSp>
      <p:sp>
        <p:nvSpPr>
          <p:cNvPr id="920" name="Shape 396"/>
          <p:cNvSpPr/>
          <p:nvPr/>
        </p:nvSpPr>
        <p:spPr>
          <a:xfrm>
            <a:off x="3750748" y="1738311"/>
            <a:ext cx="1533901" cy="697201"/>
          </a:xfrm>
          <a:prstGeom prst="rightArrow">
            <a:avLst>
              <a:gd name="adj1" fmla="val 44809"/>
              <a:gd name="adj2" fmla="val 44294"/>
            </a:avLst>
          </a:prstGeom>
          <a:solidFill>
            <a:srgbClr val="DE6A10"/>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21" name="Shape 397"/>
          <p:cNvSpPr/>
          <p:nvPr/>
        </p:nvSpPr>
        <p:spPr>
          <a:xfrm rot="5381479">
            <a:off x="1304560" y="2774927"/>
            <a:ext cx="1280720" cy="638412"/>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22" name="Shape 398"/>
          <p:cNvSpPr/>
          <p:nvPr/>
        </p:nvSpPr>
        <p:spPr>
          <a:xfrm rot="16200000">
            <a:off x="2108650" y="2778337"/>
            <a:ext cx="1287601" cy="638400"/>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23" name="Shape 399"/>
          <p:cNvSpPr txBox="1"/>
          <p:nvPr/>
        </p:nvSpPr>
        <p:spPr>
          <a:xfrm>
            <a:off x="3721632" y="1951889"/>
            <a:ext cx="14481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6. Pull Request</a:t>
            </a:r>
          </a:p>
        </p:txBody>
      </p:sp>
      <p:sp>
        <p:nvSpPr>
          <p:cNvPr id="924" name="Shape 400"/>
          <p:cNvSpPr txBox="1"/>
          <p:nvPr/>
        </p:nvSpPr>
        <p:spPr>
          <a:xfrm rot="16200000">
            <a:off x="2334117" y="2955151"/>
            <a:ext cx="836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5. Push</a:t>
            </a:r>
          </a:p>
        </p:txBody>
      </p:sp>
      <p:sp>
        <p:nvSpPr>
          <p:cNvPr id="925" name="Shape 401"/>
          <p:cNvSpPr txBox="1"/>
          <p:nvPr/>
        </p:nvSpPr>
        <p:spPr>
          <a:xfrm rot="16200000">
            <a:off x="1492170" y="2955146"/>
            <a:ext cx="905400" cy="269911"/>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2. Clone</a:t>
            </a:r>
          </a:p>
        </p:txBody>
      </p:sp>
      <p:grpSp>
        <p:nvGrpSpPr>
          <p:cNvPr id="928" name="Shape 402"/>
          <p:cNvGrpSpPr/>
          <p:nvPr/>
        </p:nvGrpSpPr>
        <p:grpSpPr>
          <a:xfrm>
            <a:off x="1621195" y="4198458"/>
            <a:ext cx="1479601" cy="501001"/>
            <a:chOff x="0" y="0"/>
            <a:chExt cx="1479599" cy="500999"/>
          </a:xfrm>
        </p:grpSpPr>
        <p:sp>
          <p:nvSpPr>
            <p:cNvPr id="926" name="Rectangle"/>
            <p:cNvSpPr/>
            <p:nvPr/>
          </p:nvSpPr>
          <p:spPr>
            <a:xfrm>
              <a:off x="0" y="0"/>
              <a:ext cx="1479600" cy="501000"/>
            </a:xfrm>
            <a:prstGeom prst="rect">
              <a:avLst/>
            </a:prstGeom>
            <a:solidFill>
              <a:srgbClr val="FFFFFF"/>
            </a:solidFill>
            <a:ln w="28575" cap="flat">
              <a:solidFill>
                <a:srgbClr val="53585F"/>
              </a:solidFill>
              <a:prstDash val="solid"/>
              <a:round/>
            </a:ln>
            <a:effectLst/>
          </p:spPr>
          <p:txBody>
            <a:bodyPr wrap="square" lIns="45719" tIns="45719" rIns="45719" bIns="45719" numCol="1" anchor="ctr">
              <a:noAutofit/>
            </a:bodyPr>
            <a:lstStyle/>
            <a:p>
              <a:pPr algn="ctr"/>
              <a:endParaRPr/>
            </a:p>
          </p:txBody>
        </p:sp>
        <p:sp>
          <p:nvSpPr>
            <p:cNvPr id="927" name="3. Update files…"/>
            <p:cNvSpPr txBox="1"/>
            <p:nvPr/>
          </p:nvSpPr>
          <p:spPr>
            <a:xfrm>
              <a:off x="0" y="13944"/>
              <a:ext cx="1479600"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p>
              <a:pPr algn="ctr">
                <a:defRPr sz="1300" b="1">
                  <a:latin typeface="+mj-lt"/>
                  <a:ea typeface="+mj-ea"/>
                  <a:cs typeface="+mj-cs"/>
                  <a:sym typeface="Helvetica Neue"/>
                </a:defRPr>
              </a:pPr>
              <a:r>
                <a:t>3. Update files</a:t>
              </a:r>
            </a:p>
            <a:p>
              <a:pPr algn="ctr">
                <a:defRPr sz="1300" b="1">
                  <a:latin typeface="+mj-lt"/>
                  <a:ea typeface="+mj-ea"/>
                  <a:cs typeface="+mj-cs"/>
                  <a:sym typeface="Helvetica Neue"/>
                </a:defRPr>
              </a:pPr>
              <a:r>
                <a:t>4. Commit</a:t>
              </a:r>
            </a:p>
          </p:txBody>
        </p:sp>
      </p:grpSp>
      <p:sp>
        <p:nvSpPr>
          <p:cNvPr id="929" name="Shape 403"/>
          <p:cNvSpPr/>
          <p:nvPr/>
        </p:nvSpPr>
        <p:spPr>
          <a:xfrm rot="10824950">
            <a:off x="3699578" y="1142210"/>
            <a:ext cx="1529441" cy="697215"/>
          </a:xfrm>
          <a:prstGeom prst="rightArrow">
            <a:avLst>
              <a:gd name="adj1" fmla="val 44809"/>
              <a:gd name="adj2" fmla="val 44294"/>
            </a:avLst>
          </a:prstGeom>
          <a:solidFill>
            <a:srgbClr val="FFFFFF"/>
          </a:solidFill>
          <a:ln w="25400">
            <a:solidFill>
              <a:srgbClr val="85888D"/>
            </a:solidFill>
            <a:miter lim="8000"/>
          </a:ln>
        </p:spPr>
        <p:txBody>
          <a:bodyPr lIns="45719" rIns="45719" anchor="ctr"/>
          <a:lstStyle/>
          <a:p>
            <a:pPr algn="ctr">
              <a:defRPr sz="1600" b="1">
                <a:latin typeface="+mj-lt"/>
                <a:ea typeface="+mj-ea"/>
                <a:cs typeface="+mj-cs"/>
                <a:sym typeface="Helvetica Neue"/>
              </a:defRPr>
            </a:pPr>
            <a:endParaRPr/>
          </a:p>
        </p:txBody>
      </p:sp>
      <p:sp>
        <p:nvSpPr>
          <p:cNvPr id="930" name="Shape 404"/>
          <p:cNvSpPr txBox="1"/>
          <p:nvPr/>
        </p:nvSpPr>
        <p:spPr>
          <a:xfrm>
            <a:off x="4068907" y="1354943"/>
            <a:ext cx="713701" cy="269912"/>
          </a:xfrm>
          <a:prstGeom prst="rect">
            <a:avLst/>
          </a:prstGeom>
          <a:ln w="12700">
            <a:miter lim="400000"/>
          </a:ln>
          <a:extLst>
            <a:ext uri="{C572A759-6A51-4108-AA02-DFA0A04FC94B}">
              <ma14:wrappingTextBoxFlag xmlns:ma14="http://schemas.microsoft.com/office/mac/drawingml/2011/main" val="1"/>
            </a:ext>
          </a:extLst>
        </p:spPr>
        <p:txBody>
          <a:bodyPr lIns="35750" tIns="35750" rIns="35750" bIns="35750" anchor="ctr">
            <a:spAutoFit/>
          </a:bodyPr>
          <a:lstStyle>
            <a:lvl1pPr algn="ctr">
              <a:defRPr sz="1300" b="1">
                <a:latin typeface="+mj-lt"/>
                <a:ea typeface="+mj-ea"/>
                <a:cs typeface="+mj-cs"/>
                <a:sym typeface="Helvetica Neue"/>
              </a:defRPr>
            </a:lvl1pPr>
          </a:lstStyle>
          <a:p>
            <a:r>
              <a:t>1. Fork</a:t>
            </a:r>
          </a:p>
        </p:txBody>
      </p:sp>
      <p:sp>
        <p:nvSpPr>
          <p:cNvPr id="931" name="Shape 405"/>
          <p:cNvSpPr/>
          <p:nvPr/>
        </p:nvSpPr>
        <p:spPr>
          <a:xfrm>
            <a:off x="5323875" y="2866582"/>
            <a:ext cx="2665501" cy="1798499"/>
          </a:xfrm>
          <a:prstGeom prst="rect">
            <a:avLst/>
          </a:prstGeom>
          <a:solidFill>
            <a:srgbClr val="BBF5D8"/>
          </a:solidFill>
          <a:ln w="12700">
            <a:miter lim="400000"/>
          </a:ln>
        </p:spPr>
        <p:txBody>
          <a:bodyPr lIns="45719" rIns="45719" anchor="ctr"/>
          <a:lstStyle/>
          <a:p>
            <a:pPr algn="ctr">
              <a:defRPr sz="1600" b="1">
                <a:latin typeface="+mj-lt"/>
                <a:ea typeface="+mj-ea"/>
                <a:cs typeface="+mj-cs"/>
                <a:sym typeface="Helvetica Neue"/>
              </a:defRPr>
            </a:pPr>
            <a:endParaRPr/>
          </a:p>
        </p:txBody>
      </p:sp>
      <p:sp>
        <p:nvSpPr>
          <p:cNvPr id="932" name="Shape 406"/>
          <p:cNvSpPr txBox="1"/>
          <p:nvPr/>
        </p:nvSpPr>
        <p:spPr>
          <a:xfrm>
            <a:off x="5467832" y="3423992"/>
            <a:ext cx="2267100" cy="6431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300">
                <a:solidFill>
                  <a:srgbClr val="C82506"/>
                </a:solidFill>
              </a:defRPr>
            </a:pPr>
            <a:r>
              <a:t>Pull Request </a:t>
            </a:r>
            <a:r>
              <a:rPr sz="1100">
                <a:solidFill>
                  <a:srgbClr val="000000"/>
                </a:solidFill>
              </a:rPr>
              <a:t> invite the owner of the master repo to accept your changes.</a:t>
            </a:r>
          </a:p>
        </p:txBody>
      </p:sp>
      <p:grpSp>
        <p:nvGrpSpPr>
          <p:cNvPr id="935" name="Shape 407"/>
          <p:cNvGrpSpPr/>
          <p:nvPr/>
        </p:nvGrpSpPr>
        <p:grpSpPr>
          <a:xfrm>
            <a:off x="4115460" y="2657115"/>
            <a:ext cx="1479601" cy="545101"/>
            <a:chOff x="0" y="0"/>
            <a:chExt cx="1479599" cy="545100"/>
          </a:xfrm>
        </p:grpSpPr>
        <p:sp>
          <p:nvSpPr>
            <p:cNvPr id="933" name="Rounded Rectangle"/>
            <p:cNvSpPr/>
            <p:nvPr/>
          </p:nvSpPr>
          <p:spPr>
            <a:xfrm>
              <a:off x="0" y="0"/>
              <a:ext cx="1479600" cy="545101"/>
            </a:xfrm>
            <a:prstGeom prst="roundRect">
              <a:avLst>
                <a:gd name="adj" fmla="val 23390"/>
              </a:avLst>
            </a:prstGeom>
            <a:solidFill>
              <a:srgbClr val="F48F14"/>
            </a:solidFill>
            <a:ln w="12700" cap="flat">
              <a:noFill/>
              <a:miter lim="400000"/>
            </a:ln>
            <a:effectLst>
              <a:outerShdw blurRad="38100" dist="25400" dir="5400000" rotWithShape="0">
                <a:srgbClr val="000000">
                  <a:alpha val="49800"/>
                </a:srgbClr>
              </a:outerShdw>
            </a:effectLst>
          </p:spPr>
          <p:txBody>
            <a:bodyPr wrap="square" lIns="45719" tIns="45719" rIns="45719" bIns="45719" numCol="1" anchor="ctr">
              <a:noAutofit/>
            </a:bodyPr>
            <a:lstStyle/>
            <a:p>
              <a:pPr algn="ctr"/>
              <a:endParaRPr/>
            </a:p>
          </p:txBody>
        </p:sp>
        <p:sp>
          <p:nvSpPr>
            <p:cNvPr id="934" name="(Not required in this course)"/>
            <p:cNvSpPr txBox="1"/>
            <p:nvPr/>
          </p:nvSpPr>
          <p:spPr>
            <a:xfrm>
              <a:off x="37342" y="35994"/>
              <a:ext cx="1404916" cy="47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50" tIns="35750" rIns="35750" bIns="35750" numCol="1" anchor="ctr">
              <a:spAutoFit/>
            </a:bodyPr>
            <a:lstStyle>
              <a:lvl1pPr algn="ctr">
                <a:defRPr sz="1300" b="1">
                  <a:latin typeface="+mj-lt"/>
                  <a:ea typeface="+mj-ea"/>
                  <a:cs typeface="+mj-cs"/>
                  <a:sym typeface="Helvetica Neue"/>
                </a:defRPr>
              </a:lvl1pPr>
            </a:lstStyle>
            <a:p>
              <a:r>
                <a:t>(Not required in this course)</a:t>
              </a:r>
            </a:p>
          </p:txBody>
        </p:sp>
      </p:gr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Shape 412"/>
          <p:cNvSpPr txBox="1">
            <a:spLocks noGrp="1"/>
          </p:cNvSpPr>
          <p:nvPr>
            <p:ph type="body" idx="1"/>
          </p:nvPr>
        </p:nvSpPr>
        <p:spPr>
          <a:xfrm>
            <a:off x="539349" y="1008474"/>
            <a:ext cx="8377802" cy="3501900"/>
          </a:xfrm>
          <a:prstGeom prst="rect">
            <a:avLst/>
          </a:prstGeom>
        </p:spPr>
        <p:txBody>
          <a:bodyPr lIns="0" tIns="0" rIns="0" bIns="0"/>
          <a:lstStyle/>
          <a:p>
            <a:pPr marL="317500" indent="-152400">
              <a:spcBef>
                <a:spcPts val="700"/>
              </a:spcBef>
              <a:buClr>
                <a:srgbClr val="000000"/>
              </a:buClr>
              <a:buFontTx/>
              <a:buAutoNum type="arabicPeriod"/>
              <a:defRPr>
                <a:latin typeface="Proxima Nova"/>
                <a:ea typeface="Proxima Nova"/>
                <a:cs typeface="Proxima Nova"/>
                <a:sym typeface="Proxima Nova"/>
              </a:defRPr>
            </a:pPr>
            <a:r>
              <a:t> Improve on Tuesday night: delete Repo we cloned on Tuesday</a:t>
            </a:r>
          </a:p>
          <a:p>
            <a:pPr marL="317500" indent="-152400">
              <a:spcBef>
                <a:spcPts val="700"/>
              </a:spcBef>
              <a:buClr>
                <a:srgbClr val="000000"/>
              </a:buClr>
              <a:buFontTx/>
              <a:buAutoNum type="arabicPeriod"/>
              <a:defRPr>
                <a:latin typeface="Proxima Nova"/>
                <a:ea typeface="Proxima Nova"/>
                <a:cs typeface="Proxima Nova"/>
                <a:sym typeface="Proxima Nova"/>
              </a:defRPr>
            </a:pPr>
            <a:r>
              <a:t> Fork the GA Repo </a:t>
            </a:r>
            <a:r>
              <a:rPr u="sng">
                <a:solidFill>
                  <a:schemeClr val="accent5"/>
                </a:solidFill>
                <a:uFill>
                  <a:solidFill>
                    <a:schemeClr val="accent5"/>
                  </a:solidFill>
                </a:uFill>
                <a:hlinkClick r:id="rId2"/>
              </a:rPr>
              <a:t>https://github.com/generalassembly-studio/dat10syd.git</a:t>
            </a:r>
          </a:p>
        </p:txBody>
      </p:sp>
      <p:sp>
        <p:nvSpPr>
          <p:cNvPr id="938" name="Shape 413"/>
          <p:cNvSpPr txBox="1">
            <a:spLocks noGrp="1"/>
          </p:cNvSpPr>
          <p:nvPr>
            <p:ph type="title"/>
          </p:nvPr>
        </p:nvSpPr>
        <p:spPr>
          <a:xfrm>
            <a:off x="446483" y="398747"/>
            <a:ext cx="8250902" cy="525001"/>
          </a:xfrm>
          <a:prstGeom prst="rect">
            <a:avLst/>
          </a:prstGeom>
        </p:spPr>
        <p:txBody>
          <a:bodyPr/>
          <a:lstStyle>
            <a:lvl1pPr>
              <a:lnSpc>
                <a:spcPct val="100000"/>
              </a:lnSpc>
            </a:lvl1pPr>
          </a:lstStyle>
          <a:p>
            <a:r>
              <a:t>Preparing and Using Your Local Git</a:t>
            </a:r>
          </a:p>
        </p:txBody>
      </p:sp>
      <p:pic>
        <p:nvPicPr>
          <p:cNvPr id="939" name="Screen Shot 2017-11-15 at 9.30.02 pm.png" descr="Screen Shot 2017-11-15 at 9.30.02 pm.png"/>
          <p:cNvPicPr>
            <a:picLocks noChangeAspect="1"/>
          </p:cNvPicPr>
          <p:nvPr/>
        </p:nvPicPr>
        <p:blipFill>
          <a:blip r:embed="rId3">
            <a:extLst/>
          </a:blip>
          <a:stretch>
            <a:fillRect/>
          </a:stretch>
        </p:blipFill>
        <p:spPr>
          <a:xfrm>
            <a:off x="2093789" y="1828096"/>
            <a:ext cx="4956422" cy="3635286"/>
          </a:xfrm>
          <a:prstGeom prst="rect">
            <a:avLst/>
          </a:prstGeom>
          <a:ln w="12700">
            <a:miter lim="400000"/>
          </a:ln>
        </p:spPr>
      </p:pic>
      <p:sp>
        <p:nvSpPr>
          <p:cNvPr id="940" name="Rectangle"/>
          <p:cNvSpPr/>
          <p:nvPr/>
        </p:nvSpPr>
        <p:spPr>
          <a:xfrm>
            <a:off x="6333066" y="2072216"/>
            <a:ext cx="541239"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41" name="Line"/>
          <p:cNvSpPr/>
          <p:nvPr/>
        </p:nvSpPr>
        <p:spPr>
          <a:xfrm flipH="1">
            <a:off x="6902449" y="1942177"/>
            <a:ext cx="960240" cy="221553"/>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
        <p:nvSpPr>
          <p:cNvPr id="942" name="Rectangle"/>
          <p:cNvSpPr/>
          <p:nvPr/>
        </p:nvSpPr>
        <p:spPr>
          <a:xfrm>
            <a:off x="2387599" y="2072216"/>
            <a:ext cx="2007990"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43" name="Line"/>
          <p:cNvSpPr/>
          <p:nvPr/>
        </p:nvSpPr>
        <p:spPr>
          <a:xfrm>
            <a:off x="1423061" y="2021400"/>
            <a:ext cx="969456" cy="229731"/>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Shape 412"/>
          <p:cNvSpPr txBox="1">
            <a:spLocks noGrp="1"/>
          </p:cNvSpPr>
          <p:nvPr>
            <p:ph type="body" idx="1"/>
          </p:nvPr>
        </p:nvSpPr>
        <p:spPr>
          <a:xfrm>
            <a:off x="539349" y="1008474"/>
            <a:ext cx="8377802" cy="3501900"/>
          </a:xfrm>
          <a:prstGeom prst="rect">
            <a:avLst/>
          </a:prstGeom>
        </p:spPr>
        <p:txBody>
          <a:bodyPr lIns="0" tIns="0" rIns="0" bIns="0"/>
          <a:lstStyle>
            <a:lvl1pPr marL="317500" indent="-152400">
              <a:spcBef>
                <a:spcPts val="700"/>
              </a:spcBef>
              <a:buClr>
                <a:srgbClr val="000000"/>
              </a:buClr>
              <a:buFontTx/>
              <a:buAutoNum type="arabicPeriod"/>
              <a:defRPr>
                <a:latin typeface="Proxima Nova"/>
                <a:ea typeface="Proxima Nova"/>
                <a:cs typeface="Proxima Nova"/>
                <a:sym typeface="Proxima Nova"/>
              </a:defRPr>
            </a:lvl1pPr>
          </a:lstStyle>
          <a:p>
            <a:r>
              <a:t> It now looks like this…</a:t>
            </a:r>
          </a:p>
        </p:txBody>
      </p:sp>
      <p:sp>
        <p:nvSpPr>
          <p:cNvPr id="946" name="Shape 413"/>
          <p:cNvSpPr txBox="1">
            <a:spLocks noGrp="1"/>
          </p:cNvSpPr>
          <p:nvPr>
            <p:ph type="title"/>
          </p:nvPr>
        </p:nvSpPr>
        <p:spPr>
          <a:xfrm>
            <a:off x="446483" y="398747"/>
            <a:ext cx="8250902" cy="525001"/>
          </a:xfrm>
          <a:prstGeom prst="rect">
            <a:avLst/>
          </a:prstGeom>
        </p:spPr>
        <p:txBody>
          <a:bodyPr/>
          <a:lstStyle>
            <a:lvl1pPr>
              <a:lnSpc>
                <a:spcPct val="100000"/>
              </a:lnSpc>
            </a:lvl1pPr>
          </a:lstStyle>
          <a:p>
            <a:r>
              <a:t>Preparing and Using Your Local Git</a:t>
            </a:r>
          </a:p>
        </p:txBody>
      </p:sp>
      <p:pic>
        <p:nvPicPr>
          <p:cNvPr id="947" name="Screen Shot 2017-11-15 at 9.32.36 pm.png" descr="Screen Shot 2017-11-15 at 9.32.36 pm.png"/>
          <p:cNvPicPr>
            <a:picLocks noChangeAspect="1"/>
          </p:cNvPicPr>
          <p:nvPr/>
        </p:nvPicPr>
        <p:blipFill>
          <a:blip r:embed="rId2">
            <a:extLst/>
          </a:blip>
          <a:stretch>
            <a:fillRect/>
          </a:stretch>
        </p:blipFill>
        <p:spPr>
          <a:xfrm>
            <a:off x="2135349" y="1514700"/>
            <a:ext cx="4873302" cy="3501900"/>
          </a:xfrm>
          <a:prstGeom prst="rect">
            <a:avLst/>
          </a:prstGeom>
          <a:ln w="12700">
            <a:miter lim="400000"/>
          </a:ln>
        </p:spPr>
      </p:pic>
      <p:sp>
        <p:nvSpPr>
          <p:cNvPr id="948" name="Rectangle"/>
          <p:cNvSpPr/>
          <p:nvPr/>
        </p:nvSpPr>
        <p:spPr>
          <a:xfrm>
            <a:off x="2260599" y="1775883"/>
            <a:ext cx="2007990"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49" name="Line"/>
          <p:cNvSpPr/>
          <p:nvPr/>
        </p:nvSpPr>
        <p:spPr>
          <a:xfrm>
            <a:off x="1296061" y="1725067"/>
            <a:ext cx="969456" cy="229731"/>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
        <p:nvSpPr>
          <p:cNvPr id="950" name="Rectangle"/>
          <p:cNvSpPr/>
          <p:nvPr/>
        </p:nvSpPr>
        <p:spPr>
          <a:xfrm>
            <a:off x="5952066" y="2783416"/>
            <a:ext cx="735377"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51" name="Line"/>
          <p:cNvSpPr/>
          <p:nvPr/>
        </p:nvSpPr>
        <p:spPr>
          <a:xfrm flipH="1">
            <a:off x="6716182" y="2638840"/>
            <a:ext cx="960240" cy="221553"/>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
        <p:nvSpPr>
          <p:cNvPr id="952" name="Copy text"/>
          <p:cNvSpPr txBox="1"/>
          <p:nvPr/>
        </p:nvSpPr>
        <p:spPr>
          <a:xfrm>
            <a:off x="7695317" y="2495071"/>
            <a:ext cx="855190"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Copy text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hape 413"/>
          <p:cNvSpPr txBox="1">
            <a:spLocks noGrp="1"/>
          </p:cNvSpPr>
          <p:nvPr>
            <p:ph type="title"/>
          </p:nvPr>
        </p:nvSpPr>
        <p:spPr>
          <a:xfrm>
            <a:off x="446483" y="398747"/>
            <a:ext cx="8250902" cy="525001"/>
          </a:xfrm>
          <a:prstGeom prst="rect">
            <a:avLst/>
          </a:prstGeom>
        </p:spPr>
        <p:txBody>
          <a:bodyPr/>
          <a:lstStyle>
            <a:lvl1pPr>
              <a:lnSpc>
                <a:spcPct val="100000"/>
              </a:lnSpc>
            </a:lvl1pPr>
          </a:lstStyle>
          <a:p>
            <a:r>
              <a:t>Preparing and Using Your Local Git</a:t>
            </a:r>
          </a:p>
        </p:txBody>
      </p:sp>
      <p:pic>
        <p:nvPicPr>
          <p:cNvPr id="955" name="Screen Shot 2017-11-15 at 9.37.48 pm.png" descr="Screen Shot 2017-11-15 at 9.37.48 pm.png"/>
          <p:cNvPicPr>
            <a:picLocks noChangeAspect="1"/>
          </p:cNvPicPr>
          <p:nvPr/>
        </p:nvPicPr>
        <p:blipFill>
          <a:blip r:embed="rId2">
            <a:extLst/>
          </a:blip>
          <a:stretch>
            <a:fillRect/>
          </a:stretch>
        </p:blipFill>
        <p:spPr>
          <a:xfrm>
            <a:off x="958989" y="1289777"/>
            <a:ext cx="8945219" cy="5143501"/>
          </a:xfrm>
          <a:prstGeom prst="rect">
            <a:avLst/>
          </a:prstGeom>
          <a:ln w="12700">
            <a:miter lim="400000"/>
          </a:ln>
        </p:spPr>
      </p:pic>
      <p:sp>
        <p:nvSpPr>
          <p:cNvPr id="956" name="Rectangle"/>
          <p:cNvSpPr/>
          <p:nvPr/>
        </p:nvSpPr>
        <p:spPr>
          <a:xfrm>
            <a:off x="1845733" y="1750483"/>
            <a:ext cx="2007990"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57" name="Line"/>
          <p:cNvSpPr/>
          <p:nvPr/>
        </p:nvSpPr>
        <p:spPr>
          <a:xfrm>
            <a:off x="881194" y="1699667"/>
            <a:ext cx="969456" cy="229731"/>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 name="Screen Shot 2017-11-15 at 9.37.58 pm.png" descr="Screen Shot 2017-11-15 at 9.37.58 pm.png"/>
          <p:cNvPicPr>
            <a:picLocks noChangeAspect="1"/>
          </p:cNvPicPr>
          <p:nvPr/>
        </p:nvPicPr>
        <p:blipFill>
          <a:blip r:embed="rId2">
            <a:extLst/>
          </a:blip>
          <a:stretch>
            <a:fillRect/>
          </a:stretch>
        </p:blipFill>
        <p:spPr>
          <a:xfrm>
            <a:off x="253646" y="1005599"/>
            <a:ext cx="8636708" cy="4286224"/>
          </a:xfrm>
          <a:prstGeom prst="rect">
            <a:avLst/>
          </a:prstGeom>
          <a:ln w="12700">
            <a:miter lim="400000"/>
          </a:ln>
        </p:spPr>
      </p:pic>
      <p:sp>
        <p:nvSpPr>
          <p:cNvPr id="960" name="Shape 413"/>
          <p:cNvSpPr txBox="1">
            <a:spLocks noGrp="1"/>
          </p:cNvSpPr>
          <p:nvPr>
            <p:ph type="title"/>
          </p:nvPr>
        </p:nvSpPr>
        <p:spPr>
          <a:xfrm>
            <a:off x="446483" y="398747"/>
            <a:ext cx="8250902" cy="525001"/>
          </a:xfrm>
          <a:prstGeom prst="rect">
            <a:avLst/>
          </a:prstGeom>
        </p:spPr>
        <p:txBody>
          <a:bodyPr/>
          <a:lstStyle>
            <a:lvl1pPr>
              <a:lnSpc>
                <a:spcPct val="100000"/>
              </a:lnSpc>
            </a:lvl1pPr>
          </a:lstStyle>
          <a:p>
            <a:r>
              <a:t>Preparing and Using Your Local Git</a:t>
            </a:r>
          </a:p>
        </p:txBody>
      </p:sp>
      <p:sp>
        <p:nvSpPr>
          <p:cNvPr id="961" name="Rectangle"/>
          <p:cNvSpPr/>
          <p:nvPr/>
        </p:nvSpPr>
        <p:spPr>
          <a:xfrm>
            <a:off x="3081866" y="3266016"/>
            <a:ext cx="2007990"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62" name="Line"/>
          <p:cNvSpPr/>
          <p:nvPr/>
        </p:nvSpPr>
        <p:spPr>
          <a:xfrm flipH="1">
            <a:off x="5188004" y="2977306"/>
            <a:ext cx="1252848" cy="333889"/>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
        <p:nvSpPr>
          <p:cNvPr id="963" name="Copied two slides back"/>
          <p:cNvSpPr txBox="1"/>
          <p:nvPr/>
        </p:nvSpPr>
        <p:spPr>
          <a:xfrm>
            <a:off x="6467651" y="2825271"/>
            <a:ext cx="1922597"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Copied two slides back</a:t>
            </a:r>
          </a:p>
        </p:txBody>
      </p:sp>
      <p:sp>
        <p:nvSpPr>
          <p:cNvPr id="964" name="Rectangle"/>
          <p:cNvSpPr/>
          <p:nvPr/>
        </p:nvSpPr>
        <p:spPr>
          <a:xfrm>
            <a:off x="5054599" y="4044950"/>
            <a:ext cx="888505" cy="245270"/>
          </a:xfrm>
          <a:prstGeom prst="rect">
            <a:avLst/>
          </a:prstGeom>
          <a:ln w="25400">
            <a:solidFill>
              <a:srgbClr val="FF1914"/>
            </a:solidFill>
          </a:ln>
          <a:effectLst>
            <a:outerShdw blurRad="38100" dist="23000" dir="5400000" rotWithShape="0">
              <a:srgbClr val="000000">
                <a:alpha val="35000"/>
              </a:srgbClr>
            </a:outerShdw>
          </a:effectLst>
        </p:spPr>
        <p:txBody>
          <a:bodyPr lIns="45719" rIns="45719" anchor="ctr"/>
          <a:lstStyle/>
          <a:p>
            <a:endParaRPr/>
          </a:p>
        </p:txBody>
      </p:sp>
      <p:sp>
        <p:nvSpPr>
          <p:cNvPr id="965" name="Line"/>
          <p:cNvSpPr/>
          <p:nvPr/>
        </p:nvSpPr>
        <p:spPr>
          <a:xfrm flipH="1">
            <a:off x="5966937" y="3815506"/>
            <a:ext cx="1252848" cy="333889"/>
          </a:xfrm>
          <a:prstGeom prst="line">
            <a:avLst/>
          </a:prstGeom>
          <a:ln w="25400">
            <a:solidFill>
              <a:srgbClr val="FF1914"/>
            </a:solidFill>
            <a:tailEnd type="triangle"/>
          </a:ln>
          <a:effectLst>
            <a:outerShdw blurRad="38100" dist="23000" dir="5400000" rotWithShape="0">
              <a:srgbClr val="000000">
                <a:alpha val="35000"/>
              </a:srgbClr>
            </a:outerShdw>
          </a:effectLst>
        </p:spPr>
        <p:txBody>
          <a:bodyPr lIns="45719" rIns="45719" anchor="ctr"/>
          <a:lstStyle/>
          <a:p>
            <a:endParaRPr/>
          </a:p>
        </p:txBody>
      </p:sp>
      <p:sp>
        <p:nvSpPr>
          <p:cNvPr id="966" name="Clone"/>
          <p:cNvSpPr txBox="1"/>
          <p:nvPr/>
        </p:nvSpPr>
        <p:spPr>
          <a:xfrm>
            <a:off x="7246584" y="3663471"/>
            <a:ext cx="568696"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Clone</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412"/>
          <p:cNvSpPr txBox="1">
            <a:spLocks noGrp="1"/>
          </p:cNvSpPr>
          <p:nvPr>
            <p:ph type="body" idx="1"/>
          </p:nvPr>
        </p:nvSpPr>
        <p:spPr>
          <a:xfrm>
            <a:off x="539349" y="1008474"/>
            <a:ext cx="8377802" cy="3501900"/>
          </a:xfrm>
          <a:prstGeom prst="rect">
            <a:avLst/>
          </a:prstGeom>
        </p:spPr>
        <p:txBody>
          <a:bodyPr lIns="0" tIns="0" rIns="0" bIns="0"/>
          <a:lstStyle/>
          <a:p>
            <a:pPr marL="317500" indent="-152400">
              <a:spcBef>
                <a:spcPts val="700"/>
              </a:spcBef>
              <a:buClr>
                <a:srgbClr val="000000"/>
              </a:buClr>
              <a:buFontTx/>
              <a:buAutoNum type="arabicPeriod"/>
              <a:defRPr>
                <a:latin typeface="Proxima Nova"/>
                <a:ea typeface="Proxima Nova"/>
                <a:cs typeface="Proxima Nova"/>
                <a:sym typeface="Proxima Nova"/>
              </a:defRPr>
            </a:pPr>
            <a:r>
              <a:t>Fork the master repo to your GitHub account</a:t>
            </a:r>
          </a:p>
          <a:p>
            <a:pPr marL="317500" indent="-152400">
              <a:spcBef>
                <a:spcPts val="700"/>
              </a:spcBef>
              <a:buClr>
                <a:srgbClr val="000000"/>
              </a:buClr>
              <a:buFontTx/>
              <a:buAutoNum type="arabicPeriod"/>
              <a:defRPr>
                <a:latin typeface="Proxima Nova"/>
                <a:ea typeface="Proxima Nova"/>
                <a:cs typeface="Proxima Nova"/>
                <a:sym typeface="Proxima Nova"/>
              </a:defRPr>
            </a:pPr>
            <a:r>
              <a:t>Open a terminal (Mac, Linux) or git bash (Windows)</a:t>
            </a:r>
          </a:p>
          <a:p>
            <a:pPr marL="317500" indent="-152400">
              <a:spcBef>
                <a:spcPts val="700"/>
              </a:spcBef>
              <a:buClr>
                <a:srgbClr val="000000"/>
              </a:buClr>
              <a:buFontTx/>
              <a:buAutoNum type="arabicPeriod"/>
              <a:defRPr>
                <a:latin typeface="Proxima Nova"/>
                <a:ea typeface="Proxima Nova"/>
                <a:cs typeface="Proxima Nova"/>
                <a:sym typeface="Proxima Nova"/>
              </a:defRPr>
            </a:pPr>
            <a:r>
              <a:t>Change working directory to where you want the local repo</a:t>
            </a:r>
          </a:p>
          <a:p>
            <a:pPr indent="647700">
              <a:spcBef>
                <a:spcPts val="700"/>
              </a:spcBef>
              <a:buSzTx/>
              <a:buNone/>
              <a:defRPr>
                <a:latin typeface="Proxima Nova"/>
                <a:ea typeface="Proxima Nova"/>
                <a:cs typeface="Proxima Nova"/>
                <a:sym typeface="Proxima Nova"/>
              </a:defRPr>
            </a:pPr>
            <a:r>
              <a:t>$ cd </a:t>
            </a:r>
            <a:r>
              <a:rPr>
                <a:solidFill>
                  <a:srgbClr val="53585F"/>
                </a:solidFill>
              </a:rPr>
              <a:t>yourpath</a:t>
            </a:r>
          </a:p>
          <a:p>
            <a:pPr marL="317500" indent="-152400">
              <a:spcBef>
                <a:spcPts val="700"/>
              </a:spcBef>
              <a:buClr>
                <a:srgbClr val="000000"/>
              </a:buClr>
              <a:buFontTx/>
              <a:buAutoNum type="arabicPeriod"/>
              <a:defRPr>
                <a:latin typeface="Proxima Nova"/>
                <a:ea typeface="Proxima Nova"/>
                <a:cs typeface="Proxima Nova"/>
                <a:sym typeface="Proxima Nova"/>
              </a:defRPr>
            </a:pPr>
            <a:r>
              <a:t>Clone</a:t>
            </a:r>
          </a:p>
          <a:p>
            <a:pPr indent="457200">
              <a:spcBef>
                <a:spcPts val="700"/>
              </a:spcBef>
              <a:buSzTx/>
              <a:buNone/>
              <a:defRPr>
                <a:latin typeface="Proxima Nova"/>
                <a:ea typeface="Proxima Nova"/>
                <a:cs typeface="Proxima Nova"/>
                <a:sym typeface="Proxima Nova"/>
              </a:defRPr>
            </a:pPr>
            <a:r>
              <a:t>$ git clone </a:t>
            </a:r>
            <a:r>
              <a:rPr>
                <a:solidFill>
                  <a:srgbClr val="53585F"/>
                </a:solidFill>
              </a:rPr>
              <a:t>https://github.com/yourgithubname/yourgithubrepo</a:t>
            </a:r>
          </a:p>
        </p:txBody>
      </p:sp>
      <p:sp>
        <p:nvSpPr>
          <p:cNvPr id="969" name="Shape 413"/>
          <p:cNvSpPr txBox="1">
            <a:spLocks noGrp="1"/>
          </p:cNvSpPr>
          <p:nvPr>
            <p:ph type="title"/>
          </p:nvPr>
        </p:nvSpPr>
        <p:spPr>
          <a:xfrm>
            <a:off x="446483" y="398747"/>
            <a:ext cx="8250902" cy="525001"/>
          </a:xfrm>
          <a:prstGeom prst="rect">
            <a:avLst/>
          </a:prstGeom>
        </p:spPr>
        <p:txBody>
          <a:bodyPr/>
          <a:lstStyle>
            <a:lvl1pPr>
              <a:lnSpc>
                <a:spcPct val="100000"/>
              </a:lnSpc>
            </a:lvl1pPr>
          </a:lstStyle>
          <a:p>
            <a:r>
              <a:t>Preparing and Using Your Local Git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hape 412"/>
          <p:cNvSpPr txBox="1">
            <a:spLocks noGrp="1"/>
          </p:cNvSpPr>
          <p:nvPr>
            <p:ph type="body" idx="1"/>
          </p:nvPr>
        </p:nvSpPr>
        <p:spPr>
          <a:xfrm>
            <a:off x="539349" y="1008474"/>
            <a:ext cx="8377802" cy="3501900"/>
          </a:xfrm>
          <a:prstGeom prst="rect">
            <a:avLst/>
          </a:prstGeom>
        </p:spPr>
        <p:txBody>
          <a:bodyPr lIns="0" tIns="0" rIns="0" bIns="0"/>
          <a:lstStyle/>
          <a:p>
            <a:pPr marL="317500" indent="-152400">
              <a:spcBef>
                <a:spcPts val="700"/>
              </a:spcBef>
              <a:buClr>
                <a:srgbClr val="000000"/>
              </a:buClr>
              <a:buFontTx/>
              <a:buAutoNum type="arabicPeriod"/>
              <a:defRPr>
                <a:latin typeface="Proxima Nova"/>
                <a:ea typeface="Proxima Nova"/>
                <a:cs typeface="Proxima Nova"/>
                <a:sym typeface="Proxima Nova"/>
              </a:defRPr>
            </a:pPr>
            <a:r>
              <a:t>Fork the master repo to your GitHub account</a:t>
            </a:r>
          </a:p>
          <a:p>
            <a:pPr marL="317500" indent="-152400">
              <a:spcBef>
                <a:spcPts val="700"/>
              </a:spcBef>
              <a:buClr>
                <a:srgbClr val="000000"/>
              </a:buClr>
              <a:buFontTx/>
              <a:buAutoNum type="arabicPeriod"/>
              <a:defRPr>
                <a:latin typeface="Proxima Nova"/>
                <a:ea typeface="Proxima Nova"/>
                <a:cs typeface="Proxima Nova"/>
                <a:sym typeface="Proxima Nova"/>
              </a:defRPr>
            </a:pPr>
            <a:r>
              <a:t>Open a terminal (Mac, Linux) or git bash (Windows)</a:t>
            </a:r>
          </a:p>
          <a:p>
            <a:pPr marL="317500" indent="-152400">
              <a:spcBef>
                <a:spcPts val="700"/>
              </a:spcBef>
              <a:buClr>
                <a:srgbClr val="000000"/>
              </a:buClr>
              <a:buFontTx/>
              <a:buAutoNum type="arabicPeriod"/>
              <a:defRPr>
                <a:latin typeface="Proxima Nova"/>
                <a:ea typeface="Proxima Nova"/>
                <a:cs typeface="Proxima Nova"/>
                <a:sym typeface="Proxima Nova"/>
              </a:defRPr>
            </a:pPr>
            <a:r>
              <a:t>Change working directory to where you want the local repo</a:t>
            </a:r>
          </a:p>
          <a:p>
            <a:pPr indent="647700">
              <a:spcBef>
                <a:spcPts val="700"/>
              </a:spcBef>
              <a:buSzTx/>
              <a:buNone/>
              <a:defRPr>
                <a:latin typeface="Proxima Nova"/>
                <a:ea typeface="Proxima Nova"/>
                <a:cs typeface="Proxima Nova"/>
                <a:sym typeface="Proxima Nova"/>
              </a:defRPr>
            </a:pPr>
            <a:r>
              <a:t>$ cd </a:t>
            </a:r>
            <a:r>
              <a:rPr>
                <a:solidFill>
                  <a:srgbClr val="53585F"/>
                </a:solidFill>
              </a:rPr>
              <a:t>yourpath</a:t>
            </a:r>
          </a:p>
          <a:p>
            <a:pPr marL="317500" indent="-152400">
              <a:spcBef>
                <a:spcPts val="700"/>
              </a:spcBef>
              <a:buClr>
                <a:srgbClr val="000000"/>
              </a:buClr>
              <a:buFontTx/>
              <a:buAutoNum type="arabicPeriod"/>
              <a:defRPr>
                <a:latin typeface="Proxima Nova"/>
                <a:ea typeface="Proxima Nova"/>
                <a:cs typeface="Proxima Nova"/>
                <a:sym typeface="Proxima Nova"/>
              </a:defRPr>
            </a:pPr>
            <a:r>
              <a:t>Clone</a:t>
            </a:r>
          </a:p>
          <a:p>
            <a:pPr indent="457200">
              <a:spcBef>
                <a:spcPts val="700"/>
              </a:spcBef>
              <a:buSzTx/>
              <a:buNone/>
              <a:defRPr>
                <a:latin typeface="Proxima Nova"/>
                <a:ea typeface="Proxima Nova"/>
                <a:cs typeface="Proxima Nova"/>
                <a:sym typeface="Proxima Nova"/>
              </a:defRPr>
            </a:pPr>
            <a:r>
              <a:t>$ git clone </a:t>
            </a:r>
            <a:r>
              <a:rPr>
                <a:solidFill>
                  <a:srgbClr val="53585F"/>
                </a:solidFill>
              </a:rPr>
              <a:t>https://github.com/yourgithubname/yourgithubrepo</a:t>
            </a:r>
          </a:p>
        </p:txBody>
      </p:sp>
      <p:sp>
        <p:nvSpPr>
          <p:cNvPr id="972" name="Shape 413"/>
          <p:cNvSpPr txBox="1">
            <a:spLocks noGrp="1"/>
          </p:cNvSpPr>
          <p:nvPr>
            <p:ph type="title"/>
          </p:nvPr>
        </p:nvSpPr>
        <p:spPr>
          <a:xfrm>
            <a:off x="446483" y="398747"/>
            <a:ext cx="8250902" cy="525001"/>
          </a:xfrm>
          <a:prstGeom prst="rect">
            <a:avLst/>
          </a:prstGeom>
        </p:spPr>
        <p:txBody>
          <a:bodyPr/>
          <a:lstStyle>
            <a:lvl1pPr>
              <a:lnSpc>
                <a:spcPct val="100000"/>
              </a:lnSpc>
            </a:lvl1pPr>
          </a:lstStyle>
          <a:p>
            <a:r>
              <a:t>Preparing and Using Your Local Git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418"/>
          <p:cNvSpPr txBox="1">
            <a:spLocks noGrp="1"/>
          </p:cNvSpPr>
          <p:nvPr>
            <p:ph type="body" idx="1"/>
          </p:nvPr>
        </p:nvSpPr>
        <p:spPr>
          <a:xfrm>
            <a:off x="539349" y="1439850"/>
            <a:ext cx="8377802" cy="3070501"/>
          </a:xfrm>
          <a:prstGeom prst="rect">
            <a:avLst/>
          </a:prstGeom>
        </p:spPr>
        <p:txBody>
          <a:bodyPr lIns="0" tIns="0" rIns="0" bIns="0"/>
          <a:lstStyle/>
          <a:p>
            <a:pPr marL="317500" indent="-152400">
              <a:spcBef>
                <a:spcPts val="700"/>
              </a:spcBef>
              <a:buClr>
                <a:srgbClr val="000000"/>
              </a:buClr>
              <a:buFontTx/>
              <a:buAutoNum type="arabicPeriod" startAt="5"/>
              <a:defRPr>
                <a:latin typeface="Proxima Nova"/>
                <a:ea typeface="Proxima Nova"/>
                <a:cs typeface="Proxima Nova"/>
                <a:sym typeface="Proxima Nova"/>
              </a:defRPr>
            </a:pPr>
            <a:r>
              <a:t>Configure your local clone to point to the official course repository</a:t>
            </a:r>
          </a:p>
          <a:p>
            <a:pPr indent="647700">
              <a:spcBef>
                <a:spcPts val="700"/>
              </a:spcBef>
              <a:buSzTx/>
              <a:buNone/>
              <a:defRPr>
                <a:latin typeface="Proxima Nova"/>
                <a:ea typeface="Proxima Nova"/>
                <a:cs typeface="Proxima Nova"/>
                <a:sym typeface="Proxima Nova"/>
              </a:defRPr>
            </a:pPr>
            <a:r>
              <a:t>$ git remote -v</a:t>
            </a:r>
            <a:br/>
            <a:r>
              <a:t>$ git remote add upstream </a:t>
            </a:r>
            <a:r>
              <a:rPr>
                <a:solidFill>
                  <a:srgbClr val="53585F"/>
                </a:solidFill>
              </a:rPr>
              <a:t>course-repo.git</a:t>
            </a:r>
            <a:br>
              <a:rPr>
                <a:solidFill>
                  <a:srgbClr val="53585F"/>
                </a:solidFill>
              </a:rPr>
            </a:br>
            <a:r>
              <a:t>$ git remote -v							</a:t>
            </a:r>
            <a:r>
              <a:rPr i="1">
                <a:solidFill>
                  <a:srgbClr val="0000FF"/>
                </a:solidFill>
              </a:rPr>
              <a:t># check</a:t>
            </a:r>
          </a:p>
          <a:p>
            <a:pPr indent="647700">
              <a:spcBef>
                <a:spcPts val="700"/>
              </a:spcBef>
              <a:buSzTx/>
              <a:buNone/>
              <a:defRPr>
                <a:latin typeface="Proxima Nova"/>
                <a:ea typeface="Proxima Nova"/>
                <a:cs typeface="Proxima Nova"/>
                <a:sym typeface="Proxima Nova"/>
              </a:defRPr>
            </a:pPr>
            <a:r>
              <a:rPr i="1">
                <a:solidFill>
                  <a:srgbClr val="0000FF"/>
                </a:solidFill>
              </a:rPr>
              <a:t/>
            </a:r>
            <a:br>
              <a:rPr i="1">
                <a:solidFill>
                  <a:srgbClr val="0000FF"/>
                </a:solidFill>
              </a:rPr>
            </a:br>
            <a:r>
              <a:rPr i="1">
                <a:solidFill>
                  <a:srgbClr val="0000FF"/>
                </a:solidFill>
              </a:rPr>
              <a:t/>
            </a:r>
            <a:br>
              <a:rPr i="1">
                <a:solidFill>
                  <a:srgbClr val="0000FF"/>
                </a:solidFill>
              </a:rPr>
            </a:br>
            <a:r>
              <a:t>course-repo = ‘https://github.com/generalassembly-studio/dat9syd’</a:t>
            </a:r>
          </a:p>
        </p:txBody>
      </p:sp>
      <p:sp>
        <p:nvSpPr>
          <p:cNvPr id="975" name="Shape 419"/>
          <p:cNvSpPr txBox="1">
            <a:spLocks noGrp="1"/>
          </p:cNvSpPr>
          <p:nvPr>
            <p:ph type="title"/>
          </p:nvPr>
        </p:nvSpPr>
        <p:spPr>
          <a:xfrm>
            <a:off x="446483" y="398747"/>
            <a:ext cx="8250902" cy="525001"/>
          </a:xfrm>
          <a:prstGeom prst="rect">
            <a:avLst/>
          </a:prstGeom>
        </p:spPr>
        <p:txBody>
          <a:bodyPr/>
          <a:lstStyle/>
          <a:p>
            <a:pPr defTabSz="448055">
              <a:lnSpc>
                <a:spcPct val="100000"/>
              </a:lnSpc>
              <a:defRPr sz="1225"/>
            </a:pPr>
            <a:r>
              <a:t>Preparing and Using Your Local Git:</a:t>
            </a:r>
          </a:p>
          <a:p>
            <a:pPr defTabSz="448055">
              <a:lnSpc>
                <a:spcPct val="100000"/>
              </a:lnSpc>
              <a:defRPr sz="1225"/>
            </a:pPr>
            <a:r>
              <a:t>Configure Automatic Updates (Optional)</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1"/>
            <a:ext cx="9144005" cy="5143500"/>
          </a:xfrm>
          <a:prstGeom prst="rect">
            <a:avLst/>
          </a:prstGeom>
          <a:ln w="12700">
            <a:miter lim="400000"/>
          </a:ln>
        </p:spPr>
      </p:pic>
      <p:sp>
        <p:nvSpPr>
          <p:cNvPr id="483" name="Shape 286"/>
          <p:cNvSpPr txBox="1">
            <a:spLocks noGrp="1"/>
          </p:cNvSpPr>
          <p:nvPr>
            <p:ph type="title" idx="4294967295"/>
          </p:nvPr>
        </p:nvSpPr>
        <p:spPr>
          <a:xfrm>
            <a:off x="335943" y="264025"/>
            <a:ext cx="8311799" cy="1852199"/>
          </a:xfrm>
          <a:prstGeom prst="rect">
            <a:avLst/>
          </a:prstGeom>
        </p:spPr>
        <p:txBody>
          <a:bodyPr/>
          <a:lstStyle>
            <a:lvl1pPr>
              <a:defRPr b="1">
                <a:latin typeface="Proxima Nova"/>
                <a:ea typeface="Proxima Nova"/>
                <a:cs typeface="Proxima Nova"/>
                <a:sym typeface="Proxima Nova"/>
              </a:defRPr>
            </a:lvl1pPr>
          </a:lstStyle>
          <a:p>
            <a:r>
              <a:t>Let’s get started...</a:t>
            </a:r>
          </a:p>
        </p:txBody>
      </p:sp>
      <p:pic>
        <p:nvPicPr>
          <p:cNvPr id="484" name="Shape 287" descr="Shape 287"/>
          <p:cNvPicPr>
            <a:picLocks noChangeAspect="1"/>
          </p:cNvPicPr>
          <p:nvPr/>
        </p:nvPicPr>
        <p:blipFill>
          <a:blip r:embed="rId3">
            <a:extLst/>
          </a:blip>
          <a:stretch>
            <a:fillRect/>
          </a:stretch>
        </p:blipFill>
        <p:spPr>
          <a:xfrm>
            <a:off x="8392824" y="4622450"/>
            <a:ext cx="316051" cy="316051"/>
          </a:xfrm>
          <a:prstGeom prst="rect">
            <a:avLst/>
          </a:prstGeom>
          <a:ln w="12700">
            <a:miter lim="400000"/>
          </a:ln>
        </p:spPr>
      </p:pic>
      <p:sp>
        <p:nvSpPr>
          <p:cNvPr id="485" name="Shape 288"/>
          <p:cNvSpPr txBox="1">
            <a:spLocks noGrp="1"/>
          </p:cNvSpPr>
          <p:nvPr>
            <p:ph type="sldNum" sz="quarter" idx="2"/>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extLst>
      <p:ext uri="{BB962C8B-B14F-4D97-AF65-F5344CB8AC3E}">
        <p14:creationId xmlns:p14="http://schemas.microsoft.com/office/powerpoint/2010/main" val="12345964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Shape 424"/>
          <p:cNvSpPr txBox="1">
            <a:spLocks noGrp="1"/>
          </p:cNvSpPr>
          <p:nvPr>
            <p:ph type="body" idx="1"/>
          </p:nvPr>
        </p:nvSpPr>
        <p:spPr>
          <a:xfrm>
            <a:off x="539348" y="1375202"/>
            <a:ext cx="8377802" cy="3242400"/>
          </a:xfrm>
          <a:prstGeom prst="rect">
            <a:avLst/>
          </a:prstGeom>
        </p:spPr>
        <p:txBody>
          <a:bodyPr lIns="0" tIns="0" rIns="0" bIns="0"/>
          <a:lstStyle/>
          <a:p>
            <a:pPr marL="317500" indent="-152400">
              <a:spcBef>
                <a:spcPts val="700"/>
              </a:spcBef>
              <a:buClr>
                <a:srgbClr val="000000"/>
              </a:buClr>
              <a:buFontTx/>
              <a:buAutoNum type="arabicPeriod"/>
              <a:defRPr>
                <a:latin typeface="Proxima Nova"/>
                <a:ea typeface="Proxima Nova"/>
                <a:cs typeface="Proxima Nova"/>
                <a:sym typeface="Proxima Nova"/>
              </a:defRPr>
            </a:pPr>
            <a:r>
              <a:t>Ensure you’re in the master branch</a:t>
            </a:r>
          </a:p>
          <a:p>
            <a:pPr indent="647700">
              <a:spcBef>
                <a:spcPts val="700"/>
              </a:spcBef>
              <a:buSzTx/>
              <a:buNone/>
              <a:defRPr>
                <a:latin typeface="Proxima Nova"/>
                <a:ea typeface="Proxima Nova"/>
                <a:cs typeface="Proxima Nova"/>
                <a:sym typeface="Proxima Nova"/>
              </a:defRPr>
            </a:pPr>
            <a:r>
              <a:t>$ git checkout master</a:t>
            </a:r>
          </a:p>
          <a:p>
            <a:pPr marL="317500" indent="-152400">
              <a:spcBef>
                <a:spcPts val="700"/>
              </a:spcBef>
              <a:buClr>
                <a:srgbClr val="000000"/>
              </a:buClr>
              <a:buFontTx/>
              <a:buAutoNum type="arabicPeriod"/>
              <a:defRPr>
                <a:latin typeface="Proxima Nova"/>
                <a:ea typeface="Proxima Nova"/>
                <a:cs typeface="Proxima Nova"/>
                <a:sym typeface="Proxima Nova"/>
              </a:defRPr>
            </a:pPr>
            <a:r>
              <a:t>Grab the latest changes from the master</a:t>
            </a:r>
          </a:p>
          <a:p>
            <a:pPr indent="647700">
              <a:spcBef>
                <a:spcPts val="700"/>
              </a:spcBef>
              <a:buSzTx/>
              <a:buNone/>
              <a:defRPr>
                <a:latin typeface="Proxima Nova"/>
                <a:ea typeface="Proxima Nova"/>
                <a:cs typeface="Proxima Nova"/>
                <a:sym typeface="Proxima Nova"/>
              </a:defRPr>
            </a:pPr>
            <a:r>
              <a:t>$ git fetch upstream</a:t>
            </a:r>
          </a:p>
          <a:p>
            <a:pPr marL="317500" indent="-152400">
              <a:spcBef>
                <a:spcPts val="700"/>
              </a:spcBef>
              <a:buClr>
                <a:srgbClr val="000000"/>
              </a:buClr>
              <a:buFontTx/>
              <a:buAutoNum type="arabicPeriod"/>
              <a:defRPr>
                <a:latin typeface="Proxima Nova"/>
                <a:ea typeface="Proxima Nova"/>
                <a:cs typeface="Proxima Nova"/>
                <a:sym typeface="Proxima Nova"/>
              </a:defRPr>
            </a:pPr>
            <a:r>
              <a:t>Merge the master changes with your repo </a:t>
            </a:r>
          </a:p>
          <a:p>
            <a:pPr indent="647700">
              <a:spcBef>
                <a:spcPts val="700"/>
              </a:spcBef>
              <a:buSzTx/>
              <a:buNone/>
              <a:defRPr>
                <a:latin typeface="Proxima Nova"/>
                <a:ea typeface="Proxima Nova"/>
                <a:cs typeface="Proxima Nova"/>
                <a:sym typeface="Proxima Nova"/>
              </a:defRPr>
            </a:pPr>
            <a:r>
              <a:t>$ git merge upstream/master</a:t>
            </a:r>
          </a:p>
          <a:p>
            <a:pPr indent="647700">
              <a:spcBef>
                <a:spcPts val="700"/>
              </a:spcBef>
              <a:buSzTx/>
              <a:buNone/>
            </a:pPr>
            <a:endParaRPr>
              <a:latin typeface="Proxima Nova"/>
              <a:ea typeface="Proxima Nova"/>
              <a:cs typeface="Proxima Nova"/>
              <a:sym typeface="Proxima Nova"/>
            </a:endParaRPr>
          </a:p>
          <a:p>
            <a:pPr>
              <a:spcBef>
                <a:spcPts val="700"/>
              </a:spcBef>
              <a:buSzTx/>
              <a:buNone/>
              <a:defRPr i="1">
                <a:latin typeface="Proxima Nova"/>
                <a:ea typeface="Proxima Nova"/>
                <a:cs typeface="Proxima Nova"/>
                <a:sym typeface="Proxima Nova"/>
              </a:defRPr>
            </a:pPr>
            <a:r>
              <a:t>WARNING: Be careful not to overwrite files you have already changed in your repo unless you want to replace them with the master versions!</a:t>
            </a:r>
            <a:br/>
            <a:r>
              <a:t>(Consider renaming yours or doing a PULL REQUEST.)</a:t>
            </a:r>
          </a:p>
        </p:txBody>
      </p:sp>
      <p:sp>
        <p:nvSpPr>
          <p:cNvPr id="978" name="Shape 425"/>
          <p:cNvSpPr txBox="1">
            <a:spLocks noGrp="1"/>
          </p:cNvSpPr>
          <p:nvPr>
            <p:ph type="title"/>
          </p:nvPr>
        </p:nvSpPr>
        <p:spPr>
          <a:xfrm>
            <a:off x="446483" y="398747"/>
            <a:ext cx="8250902" cy="525001"/>
          </a:xfrm>
          <a:prstGeom prst="rect">
            <a:avLst/>
          </a:prstGeom>
        </p:spPr>
        <p:txBody>
          <a:bodyPr/>
          <a:lstStyle>
            <a:lvl1pPr defTabSz="667512">
              <a:lnSpc>
                <a:spcPct val="100000"/>
              </a:lnSpc>
              <a:defRPr sz="1825"/>
            </a:lvl1pPr>
          </a:lstStyle>
          <a:p>
            <a:r>
              <a:t>Download new material from official course repo (upstream) and merge it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Shape 430"/>
          <p:cNvSpPr txBox="1">
            <a:spLocks noGrp="1"/>
          </p:cNvSpPr>
          <p:nvPr>
            <p:ph type="body" idx="1"/>
          </p:nvPr>
        </p:nvSpPr>
        <p:spPr>
          <a:xfrm>
            <a:off x="539349" y="1305599"/>
            <a:ext cx="8377802" cy="3204901"/>
          </a:xfrm>
          <a:prstGeom prst="rect">
            <a:avLst/>
          </a:prstGeom>
        </p:spPr>
        <p:txBody>
          <a:bodyPr lIns="0" tIns="0" rIns="0" bIns="0"/>
          <a:lstStyle/>
          <a:p>
            <a:pPr marL="254000" indent="-121920" defTabSz="731520">
              <a:spcBef>
                <a:spcPts val="500"/>
              </a:spcBef>
              <a:buClr>
                <a:srgbClr val="000000"/>
              </a:buClr>
              <a:buFontTx/>
              <a:buAutoNum type="arabicPeriod"/>
              <a:defRPr sz="1360">
                <a:latin typeface="Proxima Nova"/>
                <a:ea typeface="Proxima Nova"/>
                <a:cs typeface="Proxima Nova"/>
                <a:sym typeface="Proxima Nova"/>
              </a:defRPr>
            </a:pPr>
            <a:r>
              <a:t>Commit </a:t>
            </a:r>
          </a:p>
          <a:p>
            <a:pPr indent="518159" defTabSz="731520">
              <a:spcBef>
                <a:spcPts val="500"/>
              </a:spcBef>
              <a:buSzTx/>
              <a:buNone/>
              <a:defRPr sz="1360">
                <a:latin typeface="Proxima Nova"/>
                <a:ea typeface="Proxima Nova"/>
                <a:cs typeface="Proxima Nova"/>
                <a:sym typeface="Proxima Nova"/>
              </a:defRPr>
            </a:pPr>
            <a:r>
              <a:t>$ git status</a:t>
            </a:r>
            <a:r>
              <a:rPr>
                <a:solidFill>
                  <a:srgbClr val="53585F"/>
                </a:solidFill>
              </a:rPr>
              <a:t>							</a:t>
            </a:r>
            <a:r>
              <a:rPr i="1">
                <a:solidFill>
                  <a:srgbClr val="0000FF"/>
                </a:solidFill>
              </a:rPr>
              <a:t># show changes</a:t>
            </a:r>
          </a:p>
          <a:p>
            <a:pPr indent="518159" defTabSz="731520">
              <a:spcBef>
                <a:spcPts val="500"/>
              </a:spcBef>
              <a:buSzTx/>
              <a:buNone/>
              <a:defRPr sz="1360">
                <a:latin typeface="Proxima Nova"/>
                <a:ea typeface="Proxima Nova"/>
                <a:cs typeface="Proxima Nova"/>
                <a:sym typeface="Proxima Nova"/>
              </a:defRPr>
            </a:pPr>
            <a:r>
              <a:t>$ git add </a:t>
            </a:r>
            <a:r>
              <a:rPr>
                <a:solidFill>
                  <a:srgbClr val="53585F"/>
                </a:solidFill>
              </a:rPr>
              <a:t>filename					</a:t>
            </a:r>
            <a:r>
              <a:rPr i="1">
                <a:solidFill>
                  <a:srgbClr val="0000FF"/>
                </a:solidFill>
              </a:rPr>
              <a:t># stages one file</a:t>
            </a:r>
          </a:p>
          <a:p>
            <a:pPr indent="518159" defTabSz="731520">
              <a:spcBef>
                <a:spcPts val="500"/>
              </a:spcBef>
              <a:buSzTx/>
              <a:buNone/>
              <a:defRPr sz="1360">
                <a:latin typeface="Proxima Nova"/>
                <a:ea typeface="Proxima Nova"/>
                <a:cs typeface="Proxima Nova"/>
                <a:sym typeface="Proxima Nova"/>
              </a:defRPr>
            </a:pPr>
            <a:r>
              <a:t>$ git add </a:t>
            </a:r>
            <a:r>
              <a:rPr>
                <a:solidFill>
                  <a:srgbClr val="53585F"/>
                </a:solidFill>
              </a:rPr>
              <a:t>.           						</a:t>
            </a:r>
            <a:r>
              <a:rPr i="1">
                <a:solidFill>
                  <a:srgbClr val="0000FF"/>
                </a:solidFill>
              </a:rPr>
              <a:t># stages all changed files</a:t>
            </a:r>
          </a:p>
          <a:p>
            <a:pPr indent="518159" defTabSz="731520">
              <a:spcBef>
                <a:spcPts val="500"/>
              </a:spcBef>
              <a:buSzTx/>
              <a:buNone/>
              <a:defRPr sz="1360">
                <a:latin typeface="Proxima Nova"/>
                <a:ea typeface="Proxima Nova"/>
                <a:cs typeface="Proxima Nova"/>
                <a:sym typeface="Proxima Nova"/>
              </a:defRPr>
            </a:pPr>
            <a:r>
              <a:t>$ git commit -m </a:t>
            </a:r>
            <a:r>
              <a:rPr>
                <a:solidFill>
                  <a:srgbClr val="53585F"/>
                </a:solidFill>
              </a:rPr>
              <a:t>your comments           	</a:t>
            </a:r>
            <a:r>
              <a:rPr i="1">
                <a:solidFill>
                  <a:srgbClr val="0000FF"/>
                </a:solidFill>
              </a:rPr>
              <a:t># commits file(s), with comments</a:t>
            </a:r>
          </a:p>
          <a:p>
            <a:pPr indent="518159" defTabSz="731520">
              <a:spcBef>
                <a:spcPts val="500"/>
              </a:spcBef>
              <a:buSzTx/>
              <a:buNone/>
              <a:defRPr sz="1360">
                <a:latin typeface="Proxima Nova"/>
                <a:ea typeface="Proxima Nova"/>
                <a:cs typeface="Proxima Nova"/>
                <a:sym typeface="Proxima Nova"/>
              </a:defRPr>
            </a:pPr>
            <a:r>
              <a:t>$ git status</a:t>
            </a:r>
            <a:r>
              <a:rPr>
                <a:solidFill>
                  <a:srgbClr val="53585F"/>
                </a:solidFill>
              </a:rPr>
              <a:t>							</a:t>
            </a:r>
            <a:r>
              <a:rPr i="1">
                <a:solidFill>
                  <a:srgbClr val="0000FF"/>
                </a:solidFill>
              </a:rPr>
              <a:t># check</a:t>
            </a:r>
          </a:p>
          <a:p>
            <a:pPr marL="254000" indent="-121920" defTabSz="731520">
              <a:spcBef>
                <a:spcPts val="500"/>
              </a:spcBef>
              <a:buClr>
                <a:srgbClr val="000000"/>
              </a:buClr>
              <a:buFontTx/>
              <a:buAutoNum type="arabicPeriod"/>
              <a:defRPr sz="1360">
                <a:latin typeface="Proxima Nova"/>
                <a:ea typeface="Proxima Nova"/>
                <a:cs typeface="Proxima Nova"/>
                <a:sym typeface="Proxima Nova"/>
              </a:defRPr>
            </a:pPr>
            <a:r>
              <a:t>Push</a:t>
            </a:r>
          </a:p>
          <a:p>
            <a:pPr indent="518159" defTabSz="731520">
              <a:spcBef>
                <a:spcPts val="500"/>
              </a:spcBef>
              <a:buSzTx/>
              <a:buNone/>
              <a:defRPr sz="1360">
                <a:latin typeface="Proxima Nova"/>
                <a:ea typeface="Proxima Nova"/>
                <a:cs typeface="Proxima Nova"/>
                <a:sym typeface="Proxima Nova"/>
              </a:defRPr>
            </a:pPr>
            <a:r>
              <a:t>$ git push origin master</a:t>
            </a:r>
            <a:r>
              <a:rPr>
                <a:solidFill>
                  <a:srgbClr val="53585F"/>
                </a:solidFill>
              </a:rPr>
              <a:t>				</a:t>
            </a:r>
            <a:r>
              <a:rPr i="1">
                <a:solidFill>
                  <a:srgbClr val="0000FF"/>
                </a:solidFill>
              </a:rPr>
              <a:t># push request auto accepted</a:t>
            </a:r>
          </a:p>
          <a:p>
            <a:pPr marL="55880" indent="406400" defTabSz="731520">
              <a:spcBef>
                <a:spcPts val="500"/>
              </a:spcBef>
              <a:buSzTx/>
              <a:buNone/>
              <a:defRPr sz="1120" i="1">
                <a:solidFill>
                  <a:srgbClr val="53585F"/>
                </a:solidFill>
                <a:latin typeface="Proxima Nova"/>
                <a:ea typeface="Proxima Nova"/>
                <a:cs typeface="Proxima Nova"/>
                <a:sym typeface="Proxima Nova"/>
              </a:defRPr>
            </a:pPr>
            <a:r>
              <a:rPr>
                <a:solidFill>
                  <a:srgbClr val="0000FF"/>
                </a:solidFill>
              </a:rPr>
              <a:t/>
            </a:r>
            <a:br>
              <a:rPr>
                <a:solidFill>
                  <a:srgbClr val="0000FF"/>
                </a:solidFill>
              </a:rPr>
            </a:br>
            <a:r>
              <a:t>origin = your GitHub repo (forked from course repo)</a:t>
            </a:r>
            <a:br/>
            <a:r>
              <a:t>master = course repo </a:t>
            </a:r>
          </a:p>
        </p:txBody>
      </p:sp>
      <p:sp>
        <p:nvSpPr>
          <p:cNvPr id="981" name="Shape 431"/>
          <p:cNvSpPr txBox="1">
            <a:spLocks noGrp="1"/>
          </p:cNvSpPr>
          <p:nvPr>
            <p:ph type="title"/>
          </p:nvPr>
        </p:nvSpPr>
        <p:spPr>
          <a:xfrm>
            <a:off x="446483" y="398747"/>
            <a:ext cx="8250902" cy="525001"/>
          </a:xfrm>
          <a:prstGeom prst="rect">
            <a:avLst/>
          </a:prstGeom>
        </p:spPr>
        <p:txBody>
          <a:bodyPr/>
          <a:lstStyle/>
          <a:p>
            <a:pPr defTabSz="448055">
              <a:lnSpc>
                <a:spcPct val="100000"/>
              </a:lnSpc>
              <a:defRPr sz="1225"/>
            </a:pPr>
            <a:r>
              <a:t>Commit Changes to Your Local Git</a:t>
            </a:r>
            <a:br/>
            <a:r>
              <a:t>and Push to Your Master Repo</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301"/>
          <p:cNvSpPr txBox="1">
            <a:spLocks noGrp="1"/>
          </p:cNvSpPr>
          <p:nvPr>
            <p:ph type="title"/>
          </p:nvPr>
        </p:nvSpPr>
        <p:spPr>
          <a:xfrm>
            <a:off x="446474" y="398753"/>
            <a:ext cx="8250902" cy="2141400"/>
          </a:xfrm>
          <a:prstGeom prst="rect">
            <a:avLst/>
          </a:prstGeom>
        </p:spPr>
        <p:txBody>
          <a:bodyPr/>
          <a:lstStyle/>
          <a:p>
            <a:pPr>
              <a:lnSpc>
                <a:spcPct val="100000"/>
              </a:lnSpc>
              <a:defRPr sz="6000"/>
            </a:pPr>
            <a:r>
              <a:t>Review: </a:t>
            </a:r>
            <a:br/>
            <a:r>
              <a:t>Git and GitHub</a:t>
            </a:r>
          </a:p>
        </p:txBody>
      </p:sp>
      <p:pic>
        <p:nvPicPr>
          <p:cNvPr id="504" name="Shape 302" descr="Shape 302"/>
          <p:cNvPicPr>
            <a:picLocks noChangeAspect="1"/>
          </p:cNvPicPr>
          <p:nvPr/>
        </p:nvPicPr>
        <p:blipFill>
          <a:blip r:embed="rId2">
            <a:extLst/>
          </a:blip>
          <a:stretch>
            <a:fillRect/>
          </a:stretch>
        </p:blipFill>
        <p:spPr>
          <a:xfrm>
            <a:off x="1789477" y="3252330"/>
            <a:ext cx="1573858" cy="656332"/>
          </a:xfrm>
          <a:prstGeom prst="rect">
            <a:avLst/>
          </a:prstGeom>
          <a:ln w="12700">
            <a:miter lim="400000"/>
          </a:ln>
        </p:spPr>
      </p:pic>
      <p:pic>
        <p:nvPicPr>
          <p:cNvPr id="505" name="Shape 303" descr="Shape 303"/>
          <p:cNvPicPr>
            <a:picLocks noChangeAspect="1"/>
          </p:cNvPicPr>
          <p:nvPr/>
        </p:nvPicPr>
        <p:blipFill>
          <a:blip r:embed="rId3">
            <a:extLst/>
          </a:blip>
          <a:stretch>
            <a:fillRect/>
          </a:stretch>
        </p:blipFill>
        <p:spPr>
          <a:xfrm>
            <a:off x="5603388" y="2831882"/>
            <a:ext cx="1502526" cy="149723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Neue"/>
        <a:ea typeface="Helvetica Neue"/>
        <a:cs typeface="Helvetica Neue"/>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Neue"/>
        <a:ea typeface="Helvetica Neue"/>
        <a:cs typeface="Helvetica Neue"/>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200</TotalTime>
  <Words>2990</Words>
  <Application>Microsoft Macintosh PowerPoint</Application>
  <PresentationFormat>On-screen Show (16:9)</PresentationFormat>
  <Paragraphs>734</Paragraphs>
  <Slides>81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Bitter</vt:lpstr>
      <vt:lpstr>Calibri</vt:lpstr>
      <vt:lpstr>Courier New</vt:lpstr>
      <vt:lpstr>Helvetica</vt:lpstr>
      <vt:lpstr>Helvetica Neue</vt:lpstr>
      <vt:lpstr>Oswald</vt:lpstr>
      <vt:lpstr>Proxima Nova</vt:lpstr>
      <vt:lpstr>Source Sans Pro</vt:lpstr>
      <vt:lpstr>Wingdings</vt:lpstr>
      <vt:lpstr>Arial</vt:lpstr>
      <vt:lpstr>Simple Light</vt:lpstr>
      <vt:lpstr>Welcome to General Assembly</vt:lpstr>
      <vt:lpstr>Course  Plan</vt:lpstr>
      <vt:lpstr>PowerPoint Presentation</vt:lpstr>
      <vt:lpstr>Learning Objectives</vt:lpstr>
      <vt:lpstr>RECAP:-    Data Science Workflow</vt:lpstr>
      <vt:lpstr>Quick Quiz (5-mins)</vt:lpstr>
      <vt:lpstr>Quick Quiz Answers</vt:lpstr>
      <vt:lpstr>Let’s get started...</vt:lpstr>
      <vt:lpstr>Review:  Git and GitHub</vt:lpstr>
      <vt:lpstr>Git and GitHub</vt:lpstr>
      <vt:lpstr>Using Git</vt:lpstr>
      <vt:lpstr>Using Git</vt:lpstr>
      <vt:lpstr>Using Git</vt:lpstr>
      <vt:lpstr>Using Git</vt:lpstr>
      <vt:lpstr>Using Git</vt:lpstr>
      <vt:lpstr>Course Repos  (‘Fork &amp; Pull’ Model)</vt:lpstr>
      <vt:lpstr>Course Repos  (‘Fork &amp; Pull’ Model)</vt:lpstr>
      <vt:lpstr>Let’s get started...</vt:lpstr>
      <vt:lpstr>PowerPoint Presentation</vt:lpstr>
      <vt:lpstr>Python Exercises</vt:lpstr>
      <vt:lpstr>Jupyter Tips &amp; Tricks</vt:lpstr>
      <vt:lpstr>Now, back to   Data Science ...</vt:lpstr>
      <vt:lpstr>What does a data scientist do?</vt:lpstr>
      <vt:lpstr>Examples of Actionable Information</vt:lpstr>
      <vt:lpstr>Examples of Actionable Information</vt:lpstr>
      <vt:lpstr>Data Science Workflow Step 1:  Identify the Problem</vt:lpstr>
      <vt:lpstr>Every Solution Begins with a Question</vt:lpstr>
      <vt:lpstr>PowerPoint Presentation</vt:lpstr>
      <vt:lpstr>What is your question?</vt:lpstr>
      <vt:lpstr>Applying the Data Science Workflow: What makes a good question?</vt:lpstr>
      <vt:lpstr>Knowledge Check</vt:lpstr>
      <vt:lpstr>Knowledge Check</vt:lpstr>
      <vt:lpstr>Let’s get practical</vt:lpstr>
      <vt:lpstr>Let’s get practical</vt:lpstr>
      <vt:lpstr>Questions?</vt:lpstr>
      <vt:lpstr>Let’s get started...</vt:lpstr>
      <vt:lpstr>Python Exercises</vt:lpstr>
      <vt:lpstr>Data Science Workflow Step 2:  Acquire the Data</vt:lpstr>
      <vt:lpstr>Data Sources</vt:lpstr>
      <vt:lpstr>Data Temporality</vt:lpstr>
      <vt:lpstr>Dataset Characteristics</vt:lpstr>
      <vt:lpstr>The Null Hypothesis</vt:lpstr>
      <vt:lpstr>What does that prove?!</vt:lpstr>
      <vt:lpstr>How Much Data is Enough?</vt:lpstr>
      <vt:lpstr>Questions?</vt:lpstr>
      <vt:lpstr>Let’s get started...</vt:lpstr>
      <vt:lpstr>Python Exercises</vt:lpstr>
      <vt:lpstr>Data Science Workflow Step 3:  Parse the Data</vt:lpstr>
      <vt:lpstr>Data Types</vt:lpstr>
      <vt:lpstr>Numeric Data Representation</vt:lpstr>
      <vt:lpstr>Data Types in Python and NumPy</vt:lpstr>
      <vt:lpstr>Data Forensics</vt:lpstr>
      <vt:lpstr>Tidy Data</vt:lpstr>
      <vt:lpstr>Is this Tidy Data?</vt:lpstr>
      <vt:lpstr>How about this?</vt:lpstr>
      <vt:lpstr>Review</vt:lpstr>
      <vt:lpstr>Review: Key Topics and Takeaways</vt:lpstr>
      <vt:lpstr>Review: Key Topics and Takeaways</vt:lpstr>
      <vt:lpstr>Review: Key Topics and Takeaways</vt:lpstr>
      <vt:lpstr>Review: Key Topics and Takeaways</vt:lpstr>
      <vt:lpstr>Review: Key Topics and Takeaways</vt:lpstr>
      <vt:lpstr>Review: Key Topics and Takeaways</vt:lpstr>
      <vt:lpstr>Q&amp;A </vt:lpstr>
      <vt:lpstr>PowerPoint Presentation</vt:lpstr>
      <vt:lpstr>Additional Resources</vt:lpstr>
      <vt:lpstr>Please don’t forget the survey!</vt:lpstr>
      <vt:lpstr>Thank You! </vt:lpstr>
      <vt:lpstr>Using Git</vt:lpstr>
      <vt:lpstr>Using Git</vt:lpstr>
      <vt:lpstr>Using Git</vt:lpstr>
      <vt:lpstr>Using Git</vt:lpstr>
      <vt:lpstr>Using Git</vt:lpstr>
      <vt:lpstr>Preparing and Using Your Local Git</vt:lpstr>
      <vt:lpstr>Preparing and Using Your Local Git</vt:lpstr>
      <vt:lpstr>Preparing and Using Your Local Git</vt:lpstr>
      <vt:lpstr>Preparing and Using Your Local Git</vt:lpstr>
      <vt:lpstr>Preparing and Using Your Local Git</vt:lpstr>
      <vt:lpstr>Preparing and Using Your Local Git</vt:lpstr>
      <vt:lpstr>Preparing and Using Your Local Git: Configure Automatic Updates (Optional)</vt:lpstr>
      <vt:lpstr>Download new material from official course repo (upstream) and merge it</vt:lpstr>
      <vt:lpstr>Commit Changes to Your Local Git and Push to Your Master Repo</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General Assembly</dc:title>
  <cp:lastModifiedBy>Microsoft Office User</cp:lastModifiedBy>
  <cp:revision>31</cp:revision>
  <dcterms:modified xsi:type="dcterms:W3CDTF">2018-02-21T06:43:46Z</dcterms:modified>
</cp:coreProperties>
</file>